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8" r:id="rId5"/>
    <p:sldId id="256" r:id="rId6"/>
    <p:sldId id="257" r:id="rId7"/>
    <p:sldId id="265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328" r:id="rId17"/>
    <p:sldId id="269" r:id="rId18"/>
    <p:sldId id="329" r:id="rId19"/>
    <p:sldId id="330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2F69A6-0780-49EA-A6A8-3965C12489B2}" type="doc">
      <dgm:prSet loTypeId="urn:microsoft.com/office/officeart/2018/2/layout/IconVerticalSolidList" loCatId="icon" qsTypeId="urn:microsoft.com/office/officeart/2005/8/quickstyle/3d6" qsCatId="3D" csTypeId="urn:microsoft.com/office/officeart/2018/5/colors/Iconchunking_neutralbg_colorful5" csCatId="colorful" phldr="1"/>
      <dgm:spPr/>
      <dgm:t>
        <a:bodyPr rtlCol="0"/>
        <a:lstStyle/>
        <a:p>
          <a:pPr rtl="0"/>
          <a:endParaRPr lang="en-US"/>
        </a:p>
      </dgm:t>
    </dgm:pt>
    <dgm:pt modelId="{2B87ECDB-C552-42F6-9B52-6548A18B206B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/>
            <a:t>Termodinámica</a:t>
          </a:r>
          <a:endParaRPr lang="es-ES" noProof="0" dirty="0"/>
        </a:p>
      </dgm:t>
    </dgm:pt>
    <dgm:pt modelId="{0DC560D9-C62C-41BA-8D68-CB78933BFF0C}" type="par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80EFB54F-1AC8-40D9-981D-4C85160A5799}" type="sibTrans" cxnId="{91AFA996-5E3B-401C-B400-E70DBD4A4AB6}">
      <dgm:prSet/>
      <dgm:spPr/>
      <dgm:t>
        <a:bodyPr rtlCol="0"/>
        <a:lstStyle/>
        <a:p>
          <a:pPr rtl="0"/>
          <a:endParaRPr lang="es-ES" noProof="0" dirty="0"/>
        </a:p>
      </dgm:t>
    </dgm:pt>
    <dgm:pt modelId="{419DF63C-9792-4EF5-9125-1EEF4D07C33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/>
            <a:t>Matemáticas</a:t>
          </a:r>
          <a:endParaRPr lang="es-ES" noProof="0" dirty="0"/>
        </a:p>
      </dgm:t>
    </dgm:pt>
    <dgm:pt modelId="{2B95E8EF-82FE-4F54-970D-D55C9AD8EC00}" type="par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EA8773AB-BB82-4BF6-944E-80CD2086CE93}" type="sibTrans" cxnId="{024B121E-3EE5-42C9-97D1-5E0D27C29DC3}">
      <dgm:prSet/>
      <dgm:spPr/>
      <dgm:t>
        <a:bodyPr rtlCol="0"/>
        <a:lstStyle/>
        <a:p>
          <a:pPr rtl="0"/>
          <a:endParaRPr lang="es-ES" noProof="0" dirty="0"/>
        </a:p>
      </dgm:t>
    </dgm:pt>
    <dgm:pt modelId="{1B1E513F-BEB7-483A-8F12-A8210AEF19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0"/>
            <a:t>Operaciones Mecánicas</a:t>
          </a:r>
          <a:endParaRPr lang="es-ES" noProof="0" dirty="0"/>
        </a:p>
      </dgm:t>
    </dgm:pt>
    <dgm:pt modelId="{DB284026-3063-4705-B72C-ADE04469BE6D}" type="par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D99C9B80-BA48-46B7-8B67-372E2AFD9E86}" type="sibTrans" cxnId="{9CD469EF-CF99-411A-B4B3-5B2C59AF684C}">
      <dgm:prSet/>
      <dgm:spPr/>
      <dgm:t>
        <a:bodyPr rtlCol="0"/>
        <a:lstStyle/>
        <a:p>
          <a:pPr rtl="0"/>
          <a:endParaRPr lang="es-ES" noProof="0" dirty="0"/>
        </a:p>
      </dgm:t>
    </dgm:pt>
    <dgm:pt modelId="{05261D3E-3CC7-4C85-9E09-D67FC777908C}" type="pres">
      <dgm:prSet presAssocID="{162F69A6-0780-49EA-A6A8-3965C12489B2}" presName="root" presStyleCnt="0">
        <dgm:presLayoutVars>
          <dgm:dir/>
          <dgm:resizeHandles val="exact"/>
        </dgm:presLayoutVars>
      </dgm:prSet>
      <dgm:spPr/>
    </dgm:pt>
    <dgm:pt modelId="{922A9066-91F0-4494-8CF8-01F8511B6028}" type="pres">
      <dgm:prSet presAssocID="{2B87ECDB-C552-42F6-9B52-6548A18B206B}" presName="compNode" presStyleCnt="0"/>
      <dgm:spPr/>
    </dgm:pt>
    <dgm:pt modelId="{FA3369E0-5B38-4FDD-A9F5-22B9810A03F7}" type="pres">
      <dgm:prSet presAssocID="{2B87ECDB-C552-42F6-9B52-6548A18B206B}" presName="bgRect" presStyleLbl="bgShp" presStyleIdx="0" presStyleCnt="3" custLinFactNeighborY="2000"/>
      <dgm:spPr>
        <a:xfrm>
          <a:off x="0" y="1249576"/>
          <a:ext cx="6791323" cy="995920"/>
        </a:xfrm>
        <a:prstGeom prst="rect">
          <a:avLst/>
        </a:prstGeom>
      </dgm:spPr>
    </dgm:pt>
    <dgm:pt modelId="{FADE9C4E-BFE3-4374-BE2C-676ED238ACF2}" type="pres">
      <dgm:prSet presAssocID="{2B87ECDB-C552-42F6-9B52-6548A18B206B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</dgm:spPr>
    </dgm:pt>
    <dgm:pt modelId="{7000F0F2-143F-4CAE-BA6B-E9C401E5437A}" type="pres">
      <dgm:prSet presAssocID="{2B87ECDB-C552-42F6-9B52-6548A18B206B}" presName="spaceRect" presStyleCnt="0"/>
      <dgm:spPr/>
    </dgm:pt>
    <dgm:pt modelId="{AC018808-9CEA-4C61-8875-3E922AA167D7}" type="pres">
      <dgm:prSet presAssocID="{2B87ECDB-C552-42F6-9B52-6548A18B206B}" presName="parTx" presStyleLbl="revTx" presStyleIdx="0" presStyleCnt="3">
        <dgm:presLayoutVars>
          <dgm:chMax val="0"/>
          <dgm:chPref val="0"/>
        </dgm:presLayoutVars>
      </dgm:prSet>
      <dgm:spPr/>
    </dgm:pt>
    <dgm:pt modelId="{CE46B6BD-FA9F-4C65-8E75-D8C24C71657B}" type="pres">
      <dgm:prSet presAssocID="{80EFB54F-1AC8-40D9-981D-4C85160A5799}" presName="sibTrans" presStyleCnt="0"/>
      <dgm:spPr/>
    </dgm:pt>
    <dgm:pt modelId="{B12160B6-4EC8-4B4D-A1B2-F7F5F2795F75}" type="pres">
      <dgm:prSet presAssocID="{419DF63C-9792-4EF5-9125-1EEF4D07C33F}" presName="compNode" presStyleCnt="0"/>
      <dgm:spPr/>
    </dgm:pt>
    <dgm:pt modelId="{DB8ABDAA-976A-4A84-A3C3-277080E19DCA}" type="pres">
      <dgm:prSet presAssocID="{419DF63C-9792-4EF5-9125-1EEF4D07C33F}" presName="bgRect" presStyleLbl="bgShp" presStyleIdx="1" presStyleCnt="3"/>
      <dgm:spPr>
        <a:xfrm>
          <a:off x="0" y="2494477"/>
          <a:ext cx="6791323" cy="995920"/>
        </a:xfrm>
        <a:prstGeom prst="rect">
          <a:avLst/>
        </a:prstGeom>
      </dgm:spPr>
    </dgm:pt>
    <dgm:pt modelId="{D335376E-740A-4A47-BC5B-3381DE731CE0}" type="pres">
      <dgm:prSet presAssocID="{419DF63C-9792-4EF5-9125-1EEF4D07C33F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BCDE90E0-E45B-4C79-BE60-A53702208276}" type="pres">
      <dgm:prSet presAssocID="{419DF63C-9792-4EF5-9125-1EEF4D07C33F}" presName="spaceRect" presStyleCnt="0"/>
      <dgm:spPr/>
    </dgm:pt>
    <dgm:pt modelId="{8409F791-340A-4625-9294-3E680D66DB63}" type="pres">
      <dgm:prSet presAssocID="{419DF63C-9792-4EF5-9125-1EEF4D07C33F}" presName="parTx" presStyleLbl="revTx" presStyleIdx="1" presStyleCnt="3">
        <dgm:presLayoutVars>
          <dgm:chMax val="0"/>
          <dgm:chPref val="0"/>
        </dgm:presLayoutVars>
      </dgm:prSet>
      <dgm:spPr/>
    </dgm:pt>
    <dgm:pt modelId="{D4892BA4-47FA-499C-84FA-3A971E9AFE41}" type="pres">
      <dgm:prSet presAssocID="{EA8773AB-BB82-4BF6-944E-80CD2086CE93}" presName="sibTrans" presStyleCnt="0"/>
      <dgm:spPr/>
    </dgm:pt>
    <dgm:pt modelId="{390D1410-0CB7-44D5-903C-C35615DE86E1}" type="pres">
      <dgm:prSet presAssocID="{1B1E513F-BEB7-483A-8F12-A8210AEF19E9}" presName="compNode" presStyleCnt="0"/>
      <dgm:spPr/>
    </dgm:pt>
    <dgm:pt modelId="{C2FCE80A-DCA0-4D7F-8F72-19CB2337E588}" type="pres">
      <dgm:prSet presAssocID="{1B1E513F-BEB7-483A-8F12-A8210AEF19E9}" presName="bgRect" presStyleLbl="bgShp" presStyleIdx="2" presStyleCnt="3"/>
      <dgm:spPr>
        <a:xfrm>
          <a:off x="0" y="3739377"/>
          <a:ext cx="6791323" cy="995920"/>
        </a:xfrm>
        <a:prstGeom prst="rect">
          <a:avLst/>
        </a:prstGeom>
      </dgm:spPr>
    </dgm:pt>
    <dgm:pt modelId="{1B0B9210-632F-4BB5-B140-1FA20D3CF123}" type="pres">
      <dgm:prSet presAssocID="{1B1E513F-BEB7-483A-8F12-A8210AEF19E9}" presName="iconRect" presStyleLbl="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E9B85894-F3EF-4216-9DD4-962DCF409217}" type="pres">
      <dgm:prSet presAssocID="{1B1E513F-BEB7-483A-8F12-A8210AEF19E9}" presName="spaceRect" presStyleCnt="0"/>
      <dgm:spPr/>
    </dgm:pt>
    <dgm:pt modelId="{3CBA7321-E2AC-48FD-B351-CE3C9A4CE924}" type="pres">
      <dgm:prSet presAssocID="{1B1E513F-BEB7-483A-8F12-A8210AEF19E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4B121E-3EE5-42C9-97D1-5E0D27C29DC3}" srcId="{162F69A6-0780-49EA-A6A8-3965C12489B2}" destId="{419DF63C-9792-4EF5-9125-1EEF4D07C33F}" srcOrd="1" destOrd="0" parTransId="{2B95E8EF-82FE-4F54-970D-D55C9AD8EC00}" sibTransId="{EA8773AB-BB82-4BF6-944E-80CD2086CE93}"/>
    <dgm:cxn modelId="{D7E7903A-483E-4876-8C77-EEB10661B95B}" type="presOf" srcId="{1B1E513F-BEB7-483A-8F12-A8210AEF19E9}" destId="{3CBA7321-E2AC-48FD-B351-CE3C9A4CE924}" srcOrd="0" destOrd="0" presId="urn:microsoft.com/office/officeart/2018/2/layout/IconVerticalSolidList"/>
    <dgm:cxn modelId="{C9B7BD43-67DC-4CD4-86B0-92B8BFA59068}" type="presOf" srcId="{2B87ECDB-C552-42F6-9B52-6548A18B206B}" destId="{AC018808-9CEA-4C61-8875-3E922AA167D7}" srcOrd="0" destOrd="0" presId="urn:microsoft.com/office/officeart/2018/2/layout/IconVerticalSolidList"/>
    <dgm:cxn modelId="{92648A4D-7D0D-48F5-96E4-BF8EC541B3A9}" type="presOf" srcId="{419DF63C-9792-4EF5-9125-1EEF4D07C33F}" destId="{8409F791-340A-4625-9294-3E680D66DB63}" srcOrd="0" destOrd="0" presId="urn:microsoft.com/office/officeart/2018/2/layout/IconVerticalSolidList"/>
    <dgm:cxn modelId="{91AFA996-5E3B-401C-B400-E70DBD4A4AB6}" srcId="{162F69A6-0780-49EA-A6A8-3965C12489B2}" destId="{2B87ECDB-C552-42F6-9B52-6548A18B206B}" srcOrd="0" destOrd="0" parTransId="{0DC560D9-C62C-41BA-8D68-CB78933BFF0C}" sibTransId="{80EFB54F-1AC8-40D9-981D-4C85160A5799}"/>
    <dgm:cxn modelId="{7F77D1ED-2343-4635-9FDF-CF5C9D2B3315}" type="presOf" srcId="{162F69A6-0780-49EA-A6A8-3965C12489B2}" destId="{05261D3E-3CC7-4C85-9E09-D67FC777908C}" srcOrd="0" destOrd="0" presId="urn:microsoft.com/office/officeart/2018/2/layout/IconVerticalSolidList"/>
    <dgm:cxn modelId="{9CD469EF-CF99-411A-B4B3-5B2C59AF684C}" srcId="{162F69A6-0780-49EA-A6A8-3965C12489B2}" destId="{1B1E513F-BEB7-483A-8F12-A8210AEF19E9}" srcOrd="2" destOrd="0" parTransId="{DB284026-3063-4705-B72C-ADE04469BE6D}" sibTransId="{D99C9B80-BA48-46B7-8B67-372E2AFD9E86}"/>
    <dgm:cxn modelId="{CEB88A46-381C-4FB3-B5C2-36F0205865FC}" type="presParOf" srcId="{05261D3E-3CC7-4C85-9E09-D67FC777908C}" destId="{922A9066-91F0-4494-8CF8-01F8511B6028}" srcOrd="0" destOrd="0" presId="urn:microsoft.com/office/officeart/2018/2/layout/IconVerticalSolidList"/>
    <dgm:cxn modelId="{D1B45BFC-BE7D-41A5-ACF1-DDC855C4E453}" type="presParOf" srcId="{922A9066-91F0-4494-8CF8-01F8511B6028}" destId="{FA3369E0-5B38-4FDD-A9F5-22B9810A03F7}" srcOrd="0" destOrd="0" presId="urn:microsoft.com/office/officeart/2018/2/layout/IconVerticalSolidList"/>
    <dgm:cxn modelId="{4643A976-3E27-4CAA-B7FC-B0B83CAF8B1F}" type="presParOf" srcId="{922A9066-91F0-4494-8CF8-01F8511B6028}" destId="{FADE9C4E-BFE3-4374-BE2C-676ED238ACF2}" srcOrd="1" destOrd="0" presId="urn:microsoft.com/office/officeart/2018/2/layout/IconVerticalSolidList"/>
    <dgm:cxn modelId="{D766C06F-7B8D-459C-9FB9-C58229C29760}" type="presParOf" srcId="{922A9066-91F0-4494-8CF8-01F8511B6028}" destId="{7000F0F2-143F-4CAE-BA6B-E9C401E5437A}" srcOrd="2" destOrd="0" presId="urn:microsoft.com/office/officeart/2018/2/layout/IconVerticalSolidList"/>
    <dgm:cxn modelId="{150742EF-413B-4B94-8C6E-7E0DC782FB81}" type="presParOf" srcId="{922A9066-91F0-4494-8CF8-01F8511B6028}" destId="{AC018808-9CEA-4C61-8875-3E922AA167D7}" srcOrd="3" destOrd="0" presId="urn:microsoft.com/office/officeart/2018/2/layout/IconVerticalSolidList"/>
    <dgm:cxn modelId="{8C73B2A2-55AA-4BE8-A101-760B33AD8140}" type="presParOf" srcId="{05261D3E-3CC7-4C85-9E09-D67FC777908C}" destId="{CE46B6BD-FA9F-4C65-8E75-D8C24C71657B}" srcOrd="1" destOrd="0" presId="urn:microsoft.com/office/officeart/2018/2/layout/IconVerticalSolidList"/>
    <dgm:cxn modelId="{18BE3019-0E90-4C32-A988-157009864AD2}" type="presParOf" srcId="{05261D3E-3CC7-4C85-9E09-D67FC777908C}" destId="{B12160B6-4EC8-4B4D-A1B2-F7F5F2795F75}" srcOrd="2" destOrd="0" presId="urn:microsoft.com/office/officeart/2018/2/layout/IconVerticalSolidList"/>
    <dgm:cxn modelId="{2EEC68C7-29BF-4C02-91C1-17C5C78737B5}" type="presParOf" srcId="{B12160B6-4EC8-4B4D-A1B2-F7F5F2795F75}" destId="{DB8ABDAA-976A-4A84-A3C3-277080E19DCA}" srcOrd="0" destOrd="0" presId="urn:microsoft.com/office/officeart/2018/2/layout/IconVerticalSolidList"/>
    <dgm:cxn modelId="{F1D89C2A-76D1-4569-963D-1C92D0A16E1C}" type="presParOf" srcId="{B12160B6-4EC8-4B4D-A1B2-F7F5F2795F75}" destId="{D335376E-740A-4A47-BC5B-3381DE731CE0}" srcOrd="1" destOrd="0" presId="urn:microsoft.com/office/officeart/2018/2/layout/IconVerticalSolidList"/>
    <dgm:cxn modelId="{4E76AE4D-E418-463B-994D-6DDD4BE738C0}" type="presParOf" srcId="{B12160B6-4EC8-4B4D-A1B2-F7F5F2795F75}" destId="{BCDE90E0-E45B-4C79-BE60-A53702208276}" srcOrd="2" destOrd="0" presId="urn:microsoft.com/office/officeart/2018/2/layout/IconVerticalSolidList"/>
    <dgm:cxn modelId="{A3104C94-C425-4DC0-8A01-7FDFF0F35AAA}" type="presParOf" srcId="{B12160B6-4EC8-4B4D-A1B2-F7F5F2795F75}" destId="{8409F791-340A-4625-9294-3E680D66DB63}" srcOrd="3" destOrd="0" presId="urn:microsoft.com/office/officeart/2018/2/layout/IconVerticalSolidList"/>
    <dgm:cxn modelId="{605473B3-8AA5-4EE0-BFBA-3AB749038A35}" type="presParOf" srcId="{05261D3E-3CC7-4C85-9E09-D67FC777908C}" destId="{D4892BA4-47FA-499C-84FA-3A971E9AFE41}" srcOrd="3" destOrd="0" presId="urn:microsoft.com/office/officeart/2018/2/layout/IconVerticalSolidList"/>
    <dgm:cxn modelId="{CC9F31C5-774B-4FC3-9646-7E0EFDB54727}" type="presParOf" srcId="{05261D3E-3CC7-4C85-9E09-D67FC777908C}" destId="{390D1410-0CB7-44D5-903C-C35615DE86E1}" srcOrd="4" destOrd="0" presId="urn:microsoft.com/office/officeart/2018/2/layout/IconVerticalSolidList"/>
    <dgm:cxn modelId="{34A9E1BF-6D83-4701-9E7B-CBCD8074AEAA}" type="presParOf" srcId="{390D1410-0CB7-44D5-903C-C35615DE86E1}" destId="{C2FCE80A-DCA0-4D7F-8F72-19CB2337E588}" srcOrd="0" destOrd="0" presId="urn:microsoft.com/office/officeart/2018/2/layout/IconVerticalSolidList"/>
    <dgm:cxn modelId="{2682A58B-536A-49D1-A507-E48E245F1609}" type="presParOf" srcId="{390D1410-0CB7-44D5-903C-C35615DE86E1}" destId="{1B0B9210-632F-4BB5-B140-1FA20D3CF123}" srcOrd="1" destOrd="0" presId="urn:microsoft.com/office/officeart/2018/2/layout/IconVerticalSolidList"/>
    <dgm:cxn modelId="{59D669F7-8B16-4888-95F6-5986C0AFE631}" type="presParOf" srcId="{390D1410-0CB7-44D5-903C-C35615DE86E1}" destId="{E9B85894-F3EF-4216-9DD4-962DCF409217}" srcOrd="2" destOrd="0" presId="urn:microsoft.com/office/officeart/2018/2/layout/IconVerticalSolidList"/>
    <dgm:cxn modelId="{BD8D7B70-D5A5-475A-9EAE-2DF74A65E7A7}" type="presParOf" srcId="{390D1410-0CB7-44D5-903C-C35615DE86E1}" destId="{3CBA7321-E2AC-48FD-B351-CE3C9A4CE9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2402E-D48E-4A20-9102-45582919617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5395F473-4B00-496B-B453-6451BF799B09}">
      <dgm:prSet custT="1"/>
      <dgm:spPr>
        <a:noFill/>
        <a:ln>
          <a:noFill/>
        </a:ln>
      </dgm:spPr>
      <dgm:t>
        <a:bodyPr rtlCol="0"/>
        <a:lstStyle/>
        <a:p>
          <a:pPr rtl="0">
            <a:buClr>
              <a:schemeClr val="accent2"/>
            </a:buClr>
            <a:buFont typeface="Wingdings" panose="05000000000000000000" pitchFamily="2" charset="2"/>
            <a:buNone/>
          </a:pPr>
          <a:endParaRPr lang="es-ES" sz="2800" noProof="0" dirty="0">
            <a:solidFill>
              <a:schemeClr val="bg1"/>
            </a:solidFill>
          </a:endParaRPr>
        </a:p>
      </dgm:t>
    </dgm:pt>
    <dgm:pt modelId="{9C1152B7-4D34-4CA0-9DDC-F21FD4AEAD28}" type="parTrans" cxnId="{5982C12B-3881-4E5F-910B-CA265FD5E102}">
      <dgm:prSet/>
      <dgm:spPr/>
      <dgm:t>
        <a:bodyPr rtlCol="0"/>
        <a:lstStyle/>
        <a:p>
          <a:pPr rtl="0"/>
          <a:endParaRPr lang="es-ES" sz="2800" noProof="0" dirty="0"/>
        </a:p>
      </dgm:t>
    </dgm:pt>
    <dgm:pt modelId="{169C7AF9-916F-47C4-A9C3-3ACADEA4D272}" type="sibTrans" cxnId="{5982C12B-3881-4E5F-910B-CA265FD5E102}">
      <dgm:prSet/>
      <dgm:spPr/>
      <dgm:t>
        <a:bodyPr rtlCol="0"/>
        <a:lstStyle/>
        <a:p>
          <a:pPr rtl="0"/>
          <a:endParaRPr lang="es-ES" sz="2800" noProof="0" dirty="0"/>
        </a:p>
      </dgm:t>
    </dgm:pt>
    <dgm:pt modelId="{48838873-4431-4954-9171-1238775AC576}" type="pres">
      <dgm:prSet presAssocID="{B192402E-D48E-4A20-9102-455829196172}" presName="linear" presStyleCnt="0">
        <dgm:presLayoutVars>
          <dgm:dir/>
          <dgm:animLvl val="lvl"/>
          <dgm:resizeHandles val="exact"/>
        </dgm:presLayoutVars>
      </dgm:prSet>
      <dgm:spPr/>
    </dgm:pt>
    <dgm:pt modelId="{4E0F7762-E6C9-483B-A33E-4FB424251EEC}" type="pres">
      <dgm:prSet presAssocID="{5395F473-4B00-496B-B453-6451BF799B09}" presName="parentLin" presStyleCnt="0"/>
      <dgm:spPr/>
    </dgm:pt>
    <dgm:pt modelId="{F0E5855D-6140-455D-A535-44024651B7B3}" type="pres">
      <dgm:prSet presAssocID="{5395F473-4B00-496B-B453-6451BF799B09}" presName="parentLeftMargin" presStyleLbl="node1" presStyleIdx="0" presStyleCnt="1"/>
      <dgm:spPr/>
    </dgm:pt>
    <dgm:pt modelId="{EC4FC75A-10A3-4D3E-AC4A-8C13F5BE57AE}" type="pres">
      <dgm:prSet presAssocID="{5395F473-4B00-496B-B453-6451BF799B0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4C627E-4DD2-41A3-A9E4-8AA7B3BC7FEC}" type="pres">
      <dgm:prSet presAssocID="{5395F473-4B00-496B-B453-6451BF799B09}" presName="negativeSpace" presStyleCnt="0"/>
      <dgm:spPr/>
    </dgm:pt>
    <dgm:pt modelId="{4B563F61-7FAA-401E-9D20-72CA42A4D4C1}" type="pres">
      <dgm:prSet presAssocID="{5395F473-4B00-496B-B453-6451BF799B09}" presName="childText" presStyleLbl="conFgAcc1" presStyleIdx="0" presStyleCnt="1" custFlipVert="1" custFlipHor="1" custScaleX="61354" custScaleY="287580" custLinFactNeighborX="18095" custLinFactNeighborY="5427">
        <dgm:presLayoutVars>
          <dgm:bulletEnabled val="1"/>
        </dgm:presLayoutVars>
      </dgm:prSet>
      <dgm:spPr>
        <a:solidFill>
          <a:schemeClr val="tx1">
            <a:alpha val="90000"/>
          </a:schemeClr>
        </a:solidFill>
        <a:ln>
          <a:solidFill>
            <a:schemeClr val="accent6">
              <a:lumMod val="50000"/>
            </a:schemeClr>
          </a:solidFill>
        </a:ln>
      </dgm:spPr>
    </dgm:pt>
  </dgm:ptLst>
  <dgm:cxnLst>
    <dgm:cxn modelId="{B3ED1B12-3ADC-4140-8D9F-349444C03825}" type="presOf" srcId="{5395F473-4B00-496B-B453-6451BF799B09}" destId="{F0E5855D-6140-455D-A535-44024651B7B3}" srcOrd="0" destOrd="0" presId="urn:microsoft.com/office/officeart/2005/8/layout/list1"/>
    <dgm:cxn modelId="{260CC718-1C19-4A58-B25E-4613464E2BCD}" type="presOf" srcId="{B192402E-D48E-4A20-9102-455829196172}" destId="{48838873-4431-4954-9171-1238775AC576}" srcOrd="0" destOrd="0" presId="urn:microsoft.com/office/officeart/2005/8/layout/list1"/>
    <dgm:cxn modelId="{5DE8A12B-A741-41E7-8EBA-6DC03B764FAA}" type="presOf" srcId="{5395F473-4B00-496B-B453-6451BF799B09}" destId="{EC4FC75A-10A3-4D3E-AC4A-8C13F5BE57AE}" srcOrd="1" destOrd="0" presId="urn:microsoft.com/office/officeart/2005/8/layout/list1"/>
    <dgm:cxn modelId="{5982C12B-3881-4E5F-910B-CA265FD5E102}" srcId="{B192402E-D48E-4A20-9102-455829196172}" destId="{5395F473-4B00-496B-B453-6451BF799B09}" srcOrd="0" destOrd="0" parTransId="{9C1152B7-4D34-4CA0-9DDC-F21FD4AEAD28}" sibTransId="{169C7AF9-916F-47C4-A9C3-3ACADEA4D272}"/>
    <dgm:cxn modelId="{52381131-3F1D-4E44-96F5-944ED95BC8E3}" type="presParOf" srcId="{48838873-4431-4954-9171-1238775AC576}" destId="{4E0F7762-E6C9-483B-A33E-4FB424251EEC}" srcOrd="0" destOrd="0" presId="urn:microsoft.com/office/officeart/2005/8/layout/list1"/>
    <dgm:cxn modelId="{A72AAFC5-DC61-47CC-B842-0BC39E072AEC}" type="presParOf" srcId="{4E0F7762-E6C9-483B-A33E-4FB424251EEC}" destId="{F0E5855D-6140-455D-A535-44024651B7B3}" srcOrd="0" destOrd="0" presId="urn:microsoft.com/office/officeart/2005/8/layout/list1"/>
    <dgm:cxn modelId="{D4A7B9B1-EE3E-4945-ACD9-41A67B86C8FE}" type="presParOf" srcId="{4E0F7762-E6C9-483B-A33E-4FB424251EEC}" destId="{EC4FC75A-10A3-4D3E-AC4A-8C13F5BE57AE}" srcOrd="1" destOrd="0" presId="urn:microsoft.com/office/officeart/2005/8/layout/list1"/>
    <dgm:cxn modelId="{98AE1E1E-C1A9-470C-B8BC-935BA8858CE1}" type="presParOf" srcId="{48838873-4431-4954-9171-1238775AC576}" destId="{4E4C627E-4DD2-41A3-A9E4-8AA7B3BC7FEC}" srcOrd="1" destOrd="0" presId="urn:microsoft.com/office/officeart/2005/8/layout/list1"/>
    <dgm:cxn modelId="{1E272487-E0CF-4AB0-8979-268B2CA5ED35}" type="presParOf" srcId="{48838873-4431-4954-9171-1238775AC576}" destId="{4B563F61-7FAA-401E-9D20-72CA42A4D4C1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 rtlCol="0"/>
        <a:lstStyle/>
        <a:p>
          <a:pPr rtl="0"/>
          <a:endParaRPr lang="en-US"/>
        </a:p>
      </dgm:t>
    </dgm:pt>
    <dgm:pt modelId="{FFB58190-E438-47AF-86F3-FAEC2813ACF1}">
      <dgm:prSet custT="1"/>
      <dgm:spPr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>
          <a:noFill/>
        </a:ln>
      </dgm:spPr>
      <dgm:t>
        <a:bodyPr rtlCol="0"/>
        <a:lstStyle/>
        <a:p>
          <a:pPr rtl="0"/>
          <a:r>
            <a:rPr lang="es-AR" sz="1600" dirty="0">
              <a:solidFill>
                <a:schemeClr val="bg1"/>
              </a:solidFill>
            </a:rPr>
            <a:t>Aplicar conceptos matemáticos para modelar y analizar el comportamiento de máquinas y sistemas mecánicos</a:t>
          </a:r>
          <a:r>
            <a:rPr lang="es-ES" sz="1600" noProof="1">
              <a:solidFill>
                <a:schemeClr val="bg1"/>
              </a:solidFill>
            </a:rPr>
            <a:t>. </a:t>
          </a:r>
        </a:p>
      </dgm:t>
    </dgm:pt>
    <dgm:pt modelId="{A40BCF22-228C-4E6F-A028-7BBDE5C12E5A}" type="parTrans" cxnId="{8FB3CA80-DD34-4F68-B118-EAE12645570F}">
      <dgm:prSet/>
      <dgm:spPr/>
      <dgm:t>
        <a:bodyPr rtlCol="0"/>
        <a:lstStyle/>
        <a:p>
          <a:pPr rtl="0"/>
          <a:endParaRPr lang="es-ES" dirty="0"/>
        </a:p>
      </dgm:t>
    </dgm:pt>
    <dgm:pt modelId="{547F8894-C324-4B84-95BE-A51E4FE0FA16}" type="sibTrans" cxnId="{8FB3CA80-DD34-4F68-B118-EAE12645570F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CE11A269-561D-4BA1-BC45-87F6759FD368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>
              <a:solidFill>
                <a:schemeClr val="bg1"/>
              </a:solidFill>
            </a:rPr>
            <a:t>Identificar, formular y resolver problemas técnicos relacionados con procedimientos de mecanizado evaluando sus ventajas y desventajas. </a:t>
          </a:r>
          <a:endParaRPr lang="es-ES" sz="16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gm:t>
    </dgm:pt>
    <dgm:pt modelId="{4A66CBC3-2E89-46E5-B2EA-1705F05E6FDD}" type="parTrans" cxnId="{2E9E5A02-0CE8-4569-9B67-05EE24CE2438}">
      <dgm:prSet/>
      <dgm:spPr/>
      <dgm:t>
        <a:bodyPr rtlCol="0"/>
        <a:lstStyle/>
        <a:p>
          <a:pPr rtl="0"/>
          <a:endParaRPr lang="es-ES" dirty="0"/>
        </a:p>
      </dgm:t>
    </dgm:pt>
    <dgm:pt modelId="{C9DED455-19B5-45BA-AEF1-572CA46E947B}" type="sibTrans" cxnId="{2E9E5A02-0CE8-4569-9B67-05EE24CE2438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>
              <a:solidFill>
                <a:schemeClr val="bg1"/>
              </a:solidFill>
            </a:rPr>
            <a:t>Desarrollar habilidades en el manejo seguro y eficaz de máquinas y herramientas, incluyendo aquellas de control numérico computarizado</a:t>
          </a:r>
          <a:r>
            <a:rPr lang="es-AR" sz="1600" kern="1200" dirty="0"/>
            <a:t>. </a:t>
          </a:r>
          <a:endParaRPr lang="es-E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CE6B5045-A42D-4562-9588-2342D0E47934}" type="parTrans" cxnId="{B49FD08F-C9D7-4FC0-B446-ED9717719A00}">
      <dgm:prSet/>
      <dgm:spPr/>
      <dgm:t>
        <a:bodyPr rtlCol="0"/>
        <a:lstStyle/>
        <a:p>
          <a:pPr rtl="0"/>
          <a:endParaRPr lang="es-ES" dirty="0"/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 rtlCol="0"/>
        <a:lstStyle/>
        <a:p>
          <a:pPr rtl="0"/>
          <a:endParaRPr lang="es-ES" dirty="0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01457034-7B47-4E8B-B040-E0565D08290C}" type="pres">
      <dgm:prSet presAssocID="{FFB58190-E438-47AF-86F3-FAEC2813ACF1}" presName="compositeNode" presStyleCnt="0">
        <dgm:presLayoutVars>
          <dgm:bulletEnabled val="1"/>
        </dgm:presLayoutVars>
      </dgm:prSet>
      <dgm:spPr/>
    </dgm:pt>
    <dgm:pt modelId="{39A872F9-A5B8-4211-9FCD-79722E167124}" type="pres">
      <dgm:prSet presAssocID="{FFB58190-E438-47AF-86F3-FAEC2813ACF1}" presName="bgRect" presStyleLbl="bgAccFollowNode1" presStyleIdx="0" presStyleCnt="3"/>
      <dgm:spPr/>
    </dgm:pt>
    <dgm:pt modelId="{8157E768-0524-44F1-8F00-7DF53576D2D6}" type="pres">
      <dgm:prSet presAssocID="{547F8894-C324-4B84-95BE-A51E4FE0FA16}" presName="sibTransNodeCircle" presStyleLbl="alignNode1" presStyleIdx="0" presStyleCnt="6">
        <dgm:presLayoutVars>
          <dgm:chMax val="0"/>
          <dgm:bulletEnabled/>
        </dgm:presLayoutVars>
      </dgm:prSet>
      <dgm:spPr>
        <a:xfrm>
          <a:off x="990361" y="435133"/>
          <a:ext cx="1305401" cy="1305401"/>
        </a:xfrm>
        <a:prstGeom prst="rect">
          <a:avLst/>
        </a:prstGeom>
      </dgm:spPr>
    </dgm:pt>
    <dgm:pt modelId="{676D607A-85D2-4EAF-B264-A9D94B61A4FF}" type="pres">
      <dgm:prSet presAssocID="{FFB58190-E438-47AF-86F3-FAEC2813ACF1}" presName="bottomLine" presStyleLbl="alignNode1" presStyleIdx="1" presStyleCnt="6">
        <dgm:presLayoutVars/>
      </dgm:prSet>
      <dgm:spPr/>
    </dgm:pt>
    <dgm:pt modelId="{3DFCE59B-AEDE-4DE2-8B09-D05F047AB42F}" type="pres">
      <dgm:prSet presAssocID="{FFB58190-E438-47AF-86F3-FAEC2813ACF1}" presName="nodeText" presStyleLbl="bgAccFollowNode1" presStyleIdx="0" presStyleCnt="3">
        <dgm:presLayoutVars>
          <dgm:bulletEnabled val="1"/>
        </dgm:presLayoutVars>
      </dgm:prSet>
      <dgm:spPr/>
    </dgm:pt>
    <dgm:pt modelId="{AD65492C-54BB-4101-B1E0-86F57716A25E}" type="pres">
      <dgm:prSet presAssocID="{547F8894-C324-4B84-95BE-A51E4FE0FA16}" presName="sibTrans" presStyleCnt="0"/>
      <dgm:spPr/>
    </dgm:pt>
    <dgm:pt modelId="{9A0277E3-55B2-4FAA-BDD3-FFC27311B05B}" type="pres">
      <dgm:prSet presAssocID="{CE11A269-561D-4BA1-BC45-87F6759FD368}" presName="compositeNode" presStyleCnt="0">
        <dgm:presLayoutVars>
          <dgm:bulletEnabled val="1"/>
        </dgm:presLayoutVars>
      </dgm:prSet>
      <dgm:spPr/>
    </dgm:pt>
    <dgm:pt modelId="{AE95CEBE-1AD7-41D4-9CEE-5BA77CA8C01E}" type="pres">
      <dgm:prSet presAssocID="{CE11A269-561D-4BA1-BC45-87F6759FD368}" presName="bgRect" presStyleLbl="bgAccFollowNode1" presStyleIdx="1" presStyleCnt="3"/>
      <dgm:spPr>
        <a:xfrm>
          <a:off x="3614737" y="0"/>
          <a:ext cx="3286125" cy="4351338"/>
        </a:xfrm>
        <a:prstGeom prst="rect">
          <a:avLst/>
        </a:prstGeom>
      </dgm:spPr>
    </dgm:pt>
    <dgm:pt modelId="{AFA09309-0DCE-4477-82D3-AAF980A85A37}" type="pres">
      <dgm:prSet presAssocID="{C9DED455-19B5-45BA-AEF1-572CA46E947B}" presName="sibTransNodeCircle" presStyleLbl="alignNode1" presStyleIdx="2" presStyleCnt="6">
        <dgm:presLayoutVars>
          <dgm:chMax val="0"/>
          <dgm:bulletEnabled/>
        </dgm:presLayoutVars>
      </dgm:prSet>
      <dgm:spPr>
        <a:xfrm>
          <a:off x="4605099" y="435133"/>
          <a:ext cx="1305401" cy="1305401"/>
        </a:xfrm>
        <a:prstGeom prst="rect">
          <a:avLst/>
        </a:prstGeom>
      </dgm:spPr>
    </dgm:pt>
    <dgm:pt modelId="{70685E0F-5EC9-4D84-80D5-F2F78DC3CFFC}" type="pres">
      <dgm:prSet presAssocID="{CE11A269-561D-4BA1-BC45-87F6759FD368}" presName="bottomLine" presStyleLbl="alignNode1" presStyleIdx="3" presStyleCnt="6">
        <dgm:presLayoutVars/>
      </dgm:prSet>
      <dgm:spPr/>
    </dgm:pt>
    <dgm:pt modelId="{E8E0C55E-232A-41CA-87BA-45B86ABED6ED}" type="pres">
      <dgm:prSet presAssocID="{CE11A269-561D-4BA1-BC45-87F6759FD368}" presName="nodeText" presStyleLbl="bgAccFollowNode1" presStyleIdx="1" presStyleCnt="3">
        <dgm:presLayoutVars>
          <dgm:bulletEnabled val="1"/>
        </dgm:presLayoutVars>
      </dgm:prSet>
      <dgm:spPr/>
    </dgm:pt>
    <dgm:pt modelId="{556726A2-0416-41E0-99B4-BCA6885784BC}" type="pres">
      <dgm:prSet presAssocID="{C9DED455-19B5-45BA-AEF1-572CA46E947B}" presName="sibTrans" presStyleCnt="0"/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2" presStyleCnt="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4" presStyleCnt="6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5" presStyleCnt="6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E9E5A02-0CE8-4569-9B67-05EE24CE2438}" srcId="{BB0ECF89-2783-4E78-A209-A16EF114A1AA}" destId="{CE11A269-561D-4BA1-BC45-87F6759FD368}" srcOrd="1" destOrd="0" parTransId="{4A66CBC3-2E89-46E5-B2EA-1705F05E6FDD}" sibTransId="{C9DED455-19B5-45BA-AEF1-572CA46E947B}"/>
    <dgm:cxn modelId="{D2545B17-F0FC-41C0-8AE6-C63C564398B0}" type="presOf" srcId="{CE11A269-561D-4BA1-BC45-87F6759FD368}" destId="{AE95CEBE-1AD7-41D4-9CEE-5BA77CA8C01E}" srcOrd="0" destOrd="0" presId="urn:microsoft.com/office/officeart/2016/7/layout/LinProcess3"/>
    <dgm:cxn modelId="{36884E1A-39D3-4491-AFD6-BCBC6392A59E}" type="presOf" srcId="{CE11A269-561D-4BA1-BC45-87F6759FD368}" destId="{E8E0C55E-232A-41CA-87BA-45B86ABED6ED}" srcOrd="1" destOrd="0" presId="urn:microsoft.com/office/officeart/2016/7/layout/LinProcess3"/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025C3756-4F90-42F6-B826-13223FDABED0}" type="presOf" srcId="{547F8894-C324-4B84-95BE-A51E4FE0FA16}" destId="{8157E768-0524-44F1-8F00-7DF53576D2D6}" srcOrd="0" destOrd="0" presId="urn:microsoft.com/office/officeart/2016/7/layout/LinProcess3"/>
    <dgm:cxn modelId="{8FB3CA80-DD34-4F68-B118-EAE12645570F}" srcId="{BB0ECF89-2783-4E78-A209-A16EF114A1AA}" destId="{FFB58190-E438-47AF-86F3-FAEC2813ACF1}" srcOrd="0" destOrd="0" parTransId="{A40BCF22-228C-4E6F-A028-7BBDE5C12E5A}" sibTransId="{547F8894-C324-4B84-95BE-A51E4FE0FA16}"/>
    <dgm:cxn modelId="{B49FD08F-C9D7-4FC0-B446-ED9717719A00}" srcId="{BB0ECF89-2783-4E78-A209-A16EF114A1AA}" destId="{C2A3EC29-44BC-4E51-92DE-E27BF9CD4489}" srcOrd="2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3094BE1-4993-450F-9A18-CF0E62019EF7}" type="presOf" srcId="{FFB58190-E438-47AF-86F3-FAEC2813ACF1}" destId="{39A872F9-A5B8-4211-9FCD-79722E167124}" srcOrd="0" destOrd="0" presId="urn:microsoft.com/office/officeart/2016/7/layout/LinProcess3"/>
    <dgm:cxn modelId="{8A5C10EE-3A87-49FC-9945-C0118988EF8D}" type="presOf" srcId="{C9DED455-19B5-45BA-AEF1-572CA46E947B}" destId="{AFA09309-0DCE-4477-82D3-AAF980A85A37}" srcOrd="0" destOrd="0" presId="urn:microsoft.com/office/officeart/2016/7/layout/LinProcess3"/>
    <dgm:cxn modelId="{D24113F0-9FAB-4A26-B7AA-17C02606FE1D}" type="presOf" srcId="{FFB58190-E438-47AF-86F3-FAEC2813ACF1}" destId="{3DFCE59B-AEDE-4DE2-8B09-D05F047AB42F}" srcOrd="1" destOrd="0" presId="urn:microsoft.com/office/officeart/2016/7/layout/LinProcess3"/>
    <dgm:cxn modelId="{76481A27-79A5-48E5-BA29-16004448893C}" type="presParOf" srcId="{ACE795D8-4182-4DF1-B098-DD0AD48044C8}" destId="{01457034-7B47-4E8B-B040-E0565D08290C}" srcOrd="0" destOrd="0" presId="urn:microsoft.com/office/officeart/2016/7/layout/LinProcess3"/>
    <dgm:cxn modelId="{86BEA9C1-5DDA-42C2-937D-A7130110FF74}" type="presParOf" srcId="{01457034-7B47-4E8B-B040-E0565D08290C}" destId="{39A872F9-A5B8-4211-9FCD-79722E167124}" srcOrd="0" destOrd="0" presId="urn:microsoft.com/office/officeart/2016/7/layout/LinProcess3"/>
    <dgm:cxn modelId="{7DC5639C-5BDF-4F6D-A737-811AEFB16C12}" type="presParOf" srcId="{01457034-7B47-4E8B-B040-E0565D08290C}" destId="{8157E768-0524-44F1-8F00-7DF53576D2D6}" srcOrd="1" destOrd="0" presId="urn:microsoft.com/office/officeart/2016/7/layout/LinProcess3"/>
    <dgm:cxn modelId="{9BE7A881-53AA-46A4-B4D9-5952CA3DDD83}" type="presParOf" srcId="{01457034-7B47-4E8B-B040-E0565D08290C}" destId="{676D607A-85D2-4EAF-B264-A9D94B61A4FF}" srcOrd="2" destOrd="0" presId="urn:microsoft.com/office/officeart/2016/7/layout/LinProcess3"/>
    <dgm:cxn modelId="{3CDC6E8B-95DF-4144-9A43-8F1F01D9B5EA}" type="presParOf" srcId="{01457034-7B47-4E8B-B040-E0565D08290C}" destId="{3DFCE59B-AEDE-4DE2-8B09-D05F047AB42F}" srcOrd="3" destOrd="0" presId="urn:microsoft.com/office/officeart/2016/7/layout/LinProcess3"/>
    <dgm:cxn modelId="{050D0D46-967C-45EE-A82A-AD10E04485C1}" type="presParOf" srcId="{ACE795D8-4182-4DF1-B098-DD0AD48044C8}" destId="{AD65492C-54BB-4101-B1E0-86F57716A25E}" srcOrd="1" destOrd="0" presId="urn:microsoft.com/office/officeart/2016/7/layout/LinProcess3"/>
    <dgm:cxn modelId="{C5C3B0C4-18DC-4916-ABAF-6A287C00BAA9}" type="presParOf" srcId="{ACE795D8-4182-4DF1-B098-DD0AD48044C8}" destId="{9A0277E3-55B2-4FAA-BDD3-FFC27311B05B}" srcOrd="2" destOrd="0" presId="urn:microsoft.com/office/officeart/2016/7/layout/LinProcess3"/>
    <dgm:cxn modelId="{FA398688-6697-4B8B-A789-FF729FC50671}" type="presParOf" srcId="{9A0277E3-55B2-4FAA-BDD3-FFC27311B05B}" destId="{AE95CEBE-1AD7-41D4-9CEE-5BA77CA8C01E}" srcOrd="0" destOrd="0" presId="urn:microsoft.com/office/officeart/2016/7/layout/LinProcess3"/>
    <dgm:cxn modelId="{67EE8417-B6AF-43C7-AA8C-3B90AB6AE1FE}" type="presParOf" srcId="{9A0277E3-55B2-4FAA-BDD3-FFC27311B05B}" destId="{AFA09309-0DCE-4477-82D3-AAF980A85A37}" srcOrd="1" destOrd="0" presId="urn:microsoft.com/office/officeart/2016/7/layout/LinProcess3"/>
    <dgm:cxn modelId="{5CE89ECF-B3C2-499B-BBDE-19538F56547F}" type="presParOf" srcId="{9A0277E3-55B2-4FAA-BDD3-FFC27311B05B}" destId="{70685E0F-5EC9-4D84-80D5-F2F78DC3CFFC}" srcOrd="2" destOrd="0" presId="urn:microsoft.com/office/officeart/2016/7/layout/LinProcess3"/>
    <dgm:cxn modelId="{D77D220A-12C7-4499-9660-B4B666A87129}" type="presParOf" srcId="{9A0277E3-55B2-4FAA-BDD3-FFC27311B05B}" destId="{E8E0C55E-232A-41CA-87BA-45B86ABED6ED}" srcOrd="3" destOrd="0" presId="urn:microsoft.com/office/officeart/2016/7/layout/LinProcess3"/>
    <dgm:cxn modelId="{F3EEB326-7683-4D4B-BE0D-D7CC3EE67CB3}" type="presParOf" srcId="{ACE795D8-4182-4DF1-B098-DD0AD48044C8}" destId="{556726A2-0416-41E0-99B4-BCA6885784BC}" srcOrd="3" destOrd="0" presId="urn:microsoft.com/office/officeart/2016/7/layout/LinProcess3"/>
    <dgm:cxn modelId="{1694C3CA-CE7E-4D7A-B769-94D0C473B6D9}" type="presParOf" srcId="{ACE795D8-4182-4DF1-B098-DD0AD48044C8}" destId="{F4C4AEC7-6D64-4C71-ADC5-0F5CC45360C6}" srcOrd="4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369E0-5B38-4FDD-A9F5-22B9810A03F7}">
      <dsp:nvSpPr>
        <dsp:cNvPr id="0" name=""/>
        <dsp:cNvSpPr/>
      </dsp:nvSpPr>
      <dsp:spPr>
        <a:xfrm>
          <a:off x="0" y="34921"/>
          <a:ext cx="7004213" cy="1709546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DE9C4E-BFE3-4374-BE2C-676ED238ACF2}">
      <dsp:nvSpPr>
        <dsp:cNvPr id="0" name=""/>
        <dsp:cNvSpPr/>
      </dsp:nvSpPr>
      <dsp:spPr>
        <a:xfrm>
          <a:off x="517137" y="385378"/>
          <a:ext cx="940250" cy="94025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1000" b="-11000"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018808-9CEA-4C61-8875-3E922AA167D7}">
      <dsp:nvSpPr>
        <dsp:cNvPr id="0" name=""/>
        <dsp:cNvSpPr/>
      </dsp:nvSpPr>
      <dsp:spPr>
        <a:xfrm>
          <a:off x="1974526" y="730"/>
          <a:ext cx="5029686" cy="1709546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927" tIns="180927" rIns="180927" bIns="18092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noProof="0"/>
            <a:t>Termodinámica</a:t>
          </a:r>
          <a:endParaRPr lang="es-ES" sz="2500" kern="1200" noProof="0" dirty="0"/>
        </a:p>
      </dsp:txBody>
      <dsp:txXfrm>
        <a:off x="1974526" y="730"/>
        <a:ext cx="5029686" cy="1709546"/>
      </dsp:txXfrm>
    </dsp:sp>
    <dsp:sp modelId="{DB8ABDAA-976A-4A84-A3C3-277080E19DCA}">
      <dsp:nvSpPr>
        <dsp:cNvPr id="0" name=""/>
        <dsp:cNvSpPr/>
      </dsp:nvSpPr>
      <dsp:spPr>
        <a:xfrm>
          <a:off x="0" y="2137664"/>
          <a:ext cx="7004213" cy="1709546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5376E-740A-4A47-BC5B-3381DE731CE0}">
      <dsp:nvSpPr>
        <dsp:cNvPr id="0" name=""/>
        <dsp:cNvSpPr/>
      </dsp:nvSpPr>
      <dsp:spPr>
        <a:xfrm>
          <a:off x="517137" y="2522312"/>
          <a:ext cx="940250" cy="94025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09F791-340A-4625-9294-3E680D66DB63}">
      <dsp:nvSpPr>
        <dsp:cNvPr id="0" name=""/>
        <dsp:cNvSpPr/>
      </dsp:nvSpPr>
      <dsp:spPr>
        <a:xfrm>
          <a:off x="1974526" y="2137664"/>
          <a:ext cx="5029686" cy="1709546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927" tIns="180927" rIns="180927" bIns="18092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noProof="0"/>
            <a:t>Matemáticas</a:t>
          </a:r>
          <a:endParaRPr lang="es-ES" sz="2500" kern="1200" noProof="0" dirty="0"/>
        </a:p>
      </dsp:txBody>
      <dsp:txXfrm>
        <a:off x="1974526" y="2137664"/>
        <a:ext cx="5029686" cy="1709546"/>
      </dsp:txXfrm>
    </dsp:sp>
    <dsp:sp modelId="{C2FCE80A-DCA0-4D7F-8F72-19CB2337E588}">
      <dsp:nvSpPr>
        <dsp:cNvPr id="0" name=""/>
        <dsp:cNvSpPr/>
      </dsp:nvSpPr>
      <dsp:spPr>
        <a:xfrm>
          <a:off x="0" y="4274597"/>
          <a:ext cx="7004213" cy="1709546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B9210-632F-4BB5-B140-1FA20D3CF123}">
      <dsp:nvSpPr>
        <dsp:cNvPr id="0" name=""/>
        <dsp:cNvSpPr/>
      </dsp:nvSpPr>
      <dsp:spPr>
        <a:xfrm>
          <a:off x="517137" y="4659245"/>
          <a:ext cx="940250" cy="94025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BA7321-E2AC-48FD-B351-CE3C9A4CE924}">
      <dsp:nvSpPr>
        <dsp:cNvPr id="0" name=""/>
        <dsp:cNvSpPr/>
      </dsp:nvSpPr>
      <dsp:spPr>
        <a:xfrm>
          <a:off x="1974526" y="4274597"/>
          <a:ext cx="5029686" cy="1709546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927" tIns="180927" rIns="180927" bIns="18092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noProof="0"/>
            <a:t>Operaciones Mecánicas</a:t>
          </a:r>
          <a:endParaRPr lang="es-ES" sz="2500" kern="1200" noProof="0" dirty="0"/>
        </a:p>
      </dsp:txBody>
      <dsp:txXfrm>
        <a:off x="1974526" y="4274597"/>
        <a:ext cx="5029686" cy="170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63F61-7FAA-401E-9D20-72CA42A4D4C1}">
      <dsp:nvSpPr>
        <dsp:cNvPr id="0" name=""/>
        <dsp:cNvSpPr/>
      </dsp:nvSpPr>
      <dsp:spPr>
        <a:xfrm flipH="1" flipV="1">
          <a:off x="1113986" y="1168923"/>
          <a:ext cx="3777150" cy="4710560"/>
        </a:xfrm>
        <a:prstGeom prst="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FC75A-10A3-4D3E-AC4A-8C13F5BE57AE}">
      <dsp:nvSpPr>
        <dsp:cNvPr id="0" name=""/>
        <dsp:cNvSpPr/>
      </dsp:nvSpPr>
      <dsp:spPr>
        <a:xfrm>
          <a:off x="307816" y="157457"/>
          <a:ext cx="4309426" cy="1918800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86" tIns="0" rIns="162886" bIns="0" numCol="1" spcCol="1270" rtlCol="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2"/>
            </a:buClr>
            <a:buFont typeface="Wingdings" panose="05000000000000000000" pitchFamily="2" charset="2"/>
            <a:buNone/>
          </a:pPr>
          <a:endParaRPr lang="es-ES" sz="2800" kern="1200" noProof="0" dirty="0">
            <a:solidFill>
              <a:schemeClr val="bg1"/>
            </a:solidFill>
          </a:endParaRPr>
        </a:p>
      </dsp:txBody>
      <dsp:txXfrm>
        <a:off x="401484" y="251125"/>
        <a:ext cx="4122090" cy="1731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872F9-A5B8-4211-9FCD-79722E16712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gradFill rotWithShape="0">
          <a:gsLst>
            <a:gs pos="1000">
              <a:schemeClr val="tx1">
                <a:lumMod val="85000"/>
                <a:lumOff val="15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solidFill>
                <a:schemeClr val="bg1"/>
              </a:solidFill>
            </a:rPr>
            <a:t>Aplicar conceptos matemáticos para modelar y analizar el comportamiento de máquinas y sistemas mecánicos</a:t>
          </a:r>
          <a:r>
            <a:rPr lang="es-ES" sz="1600" kern="1200" noProof="1">
              <a:solidFill>
                <a:schemeClr val="bg1"/>
              </a:solidFill>
            </a:rPr>
            <a:t>. </a:t>
          </a:r>
        </a:p>
      </dsp:txBody>
      <dsp:txXfrm>
        <a:off x="0" y="1653508"/>
        <a:ext cx="3286125" cy="2610802"/>
      </dsp:txXfrm>
    </dsp:sp>
    <dsp:sp modelId="{8157E768-0524-44F1-8F00-7DF53576D2D6}">
      <dsp:nvSpPr>
        <dsp:cNvPr id="0" name=""/>
        <dsp:cNvSpPr/>
      </dsp:nvSpPr>
      <dsp:spPr>
        <a:xfrm>
          <a:off x="990361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>
        <a:off x="990361" y="435133"/>
        <a:ext cx="1305401" cy="1305401"/>
      </dsp:txXfrm>
    </dsp:sp>
    <dsp:sp modelId="{676D607A-85D2-4EAF-B264-A9D94B61A4F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5CEBE-1AD7-41D4-9CEE-5BA77CA8C01E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solidFill>
                <a:schemeClr val="bg1"/>
              </a:solidFill>
            </a:rPr>
            <a:t>Identificar, formular y resolver problemas técnicos relacionados con procedimientos de mecanizado evaluando sus ventajas y desventajas. </a:t>
          </a:r>
          <a:endParaRPr lang="es-ES" sz="16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sp:txBody>
      <dsp:txXfrm>
        <a:off x="3614737" y="1653508"/>
        <a:ext cx="3286125" cy="2610802"/>
      </dsp:txXfrm>
    </dsp:sp>
    <dsp:sp modelId="{AFA09309-0DCE-4477-82D3-AAF980A85A37}">
      <dsp:nvSpPr>
        <dsp:cNvPr id="0" name=""/>
        <dsp:cNvSpPr/>
      </dsp:nvSpPr>
      <dsp:spPr>
        <a:xfrm>
          <a:off x="4605099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>
        <a:off x="4605099" y="435133"/>
        <a:ext cx="1305401" cy="1305401"/>
      </dsp:txXfrm>
    </dsp:sp>
    <dsp:sp modelId="{70685E0F-5EC9-4D84-80D5-F2F78DC3CFFC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3868F-681F-4EF9-8B83-F3B0F354A4C4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 dirty="0">
              <a:solidFill>
                <a:schemeClr val="bg1"/>
              </a:solidFill>
            </a:rPr>
            <a:t>Desarrollar habilidades en el manejo seguro y eficaz de máquinas y herramientas, incluyendo aquellas de control numérico computarizado</a:t>
          </a:r>
          <a:r>
            <a:rPr lang="es-AR" sz="1600" kern="1200" dirty="0"/>
            <a:t>. </a:t>
          </a:r>
          <a:endParaRPr lang="es-E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7229475" y="1653508"/>
        <a:ext cx="3286125" cy="2610802"/>
      </dsp:txXfrm>
    </dsp:sp>
    <dsp:sp modelId="{9718E67E-2C8C-4093-AB5F-E3BEFAAEA31B}">
      <dsp:nvSpPr>
        <dsp:cNvPr id="0" name=""/>
        <dsp:cNvSpPr/>
      </dsp:nvSpPr>
      <dsp:spPr>
        <a:xfrm>
          <a:off x="8219836" y="435133"/>
          <a:ext cx="1305401" cy="1305401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rtlCol="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4800" kern="1200" dirty="0"/>
        </a:p>
      </dsp:txBody>
      <dsp:txXfrm>
        <a:off x="8219836" y="435133"/>
        <a:ext cx="1305401" cy="1305401"/>
      </dsp:txXfrm>
    </dsp:sp>
    <dsp:sp modelId="{13CAC05E-7817-4F00-94BF-9DC0F20DF1D8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Proceso lineal básico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38390AF-CD18-4247-B621-7A0CE2B136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6F5CC0-9F60-40E0-805B-BDC1CD121A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6F3A4-EBCE-4DE4-9430-5B5CD0A520F6}" type="datetime1">
              <a:rPr lang="es-ES" smtClean="0"/>
              <a:t>26/06/2025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362285-BBB4-42CB-BA7F-0EE22D746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753F5B-3EA8-4645-BFBA-2B5A019D89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4F209-A6EB-4AFD-A60F-DE0A1B5B6D2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047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92C9E-3745-4E20-BF82-780200EC990F}" type="datetime1">
              <a:rPr lang="es-ES" smtClean="0"/>
              <a:pPr/>
              <a:t>26/06/2025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01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77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93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09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64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638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38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97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ángulo 6">
            <a:extLst>
              <a:ext uri="{FF2B5EF4-FFF2-40B4-BE49-F238E27FC236}">
                <a16:creationId xmlns:a16="http://schemas.microsoft.com/office/drawing/2014/main" id="{4FB76C12-E75A-4DC1-9960-728FF624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9A038F-EA18-4BE8-9515-18A5468BA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bg1"/>
              </a:solidFill>
            </a:endParaRPr>
          </a:p>
        </p:txBody>
      </p:sp>
      <p:sp>
        <p:nvSpPr>
          <p:cNvPr id="9" name="Triángulo rectángulo 8">
            <a:extLst>
              <a:ext uri="{FF2B5EF4-FFF2-40B4-BE49-F238E27FC236}">
                <a16:creationId xmlns:a16="http://schemas.microsoft.com/office/drawing/2014/main" id="{FD9F40A1-CB92-4D33-8C7F-3D64C4CDA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F0B8C043-6614-4EDF-B7D6-FFD668CA6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9338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algn="l" rtl="0"/>
            <a:r>
              <a:rPr lang="es-ES" sz="5400" noProof="0">
                <a:solidFill>
                  <a:srgbClr val="FFFFFF"/>
                </a:solidFill>
              </a:rPr>
              <a:t>Haga clic para modificar el estilo de título del patrón</a:t>
            </a: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65B41117-5C7C-418F-ACC1-2C995E39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2887800"/>
            <a:ext cx="6028339" cy="294298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 algn="l" rtl="0">
              <a:lnSpc>
                <a:spcPct val="110000"/>
              </a:lnSpc>
            </a:pPr>
            <a:r>
              <a:rPr lang="es-ES" noProof="0">
                <a:solidFill>
                  <a:srgbClr val="FFFFFF"/>
                </a:solidFill>
              </a:rPr>
              <a:t>Haga clic para modificar el estilo de subtítulo del patrón</a:t>
            </a:r>
          </a:p>
        </p:txBody>
      </p:sp>
      <p:sp>
        <p:nvSpPr>
          <p:cNvPr id="48" name="Marcador de fecha 3">
            <a:extLst>
              <a:ext uri="{FF2B5EF4-FFF2-40B4-BE49-F238E27FC236}">
                <a16:creationId xmlns:a16="http://schemas.microsoft.com/office/drawing/2014/main" id="{E8CEA822-47EC-4255-B51C-916CD39C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2/2/20XX</a:t>
            </a:r>
          </a:p>
        </p:txBody>
      </p:sp>
      <p:sp>
        <p:nvSpPr>
          <p:cNvPr id="53" name="Marcador de posición de imagen 51">
            <a:extLst>
              <a:ext uri="{FF2B5EF4-FFF2-40B4-BE49-F238E27FC236}">
                <a16:creationId xmlns:a16="http://schemas.microsoft.com/office/drawing/2014/main" id="{79C95DFA-DC4E-4658-87DF-37B40F51F4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4414" y="0"/>
            <a:ext cx="499758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54" name="Marcador de posición de imagen 51">
            <a:extLst>
              <a:ext uri="{FF2B5EF4-FFF2-40B4-BE49-F238E27FC236}">
                <a16:creationId xmlns:a16="http://schemas.microsoft.com/office/drawing/2014/main" id="{5EF5B274-E5A0-43C9-8A69-83629B0959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774" y="2286000"/>
            <a:ext cx="5000226" cy="22828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55" name="Marcador de posición de imagen 51">
            <a:extLst>
              <a:ext uri="{FF2B5EF4-FFF2-40B4-BE49-F238E27FC236}">
                <a16:creationId xmlns:a16="http://schemas.microsoft.com/office/drawing/2014/main" id="{4F741404-84C5-4B6D-A9DF-04368D8CE7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90232" y="4572000"/>
            <a:ext cx="5001768" cy="2286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02F5DF9-7A8B-4537-A6A0-2E18DDAE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7B4CDB4-E22F-44F9-88B7-1F387514E49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5E9F74E-6897-4904-82FB-61A6D96C9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A81A9C5-9E3B-4C65-AB4D-F2303D1D4486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DCCEAD54-0ADC-4090-99E7-D1691F787A5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F96BE792-DC81-4EA8-ABFD-F41E49E9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968594AF-C50A-416B-9238-1BFEA44A71A0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ABB7432C-3B26-434E-96F1-3CA88C2C1428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CF2307A-A723-481D-A679-099426CBF66B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C713702D-25EA-454E-80F1-45BB74D4CC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450B88E-997E-4F65-82F8-9D47ECBC79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875EAEE1-D5B7-4F67-A50A-D616B864B825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0E1ABFCA-E35A-4D14-8F29-A5ADABFB908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C809049-7B8F-4F96-BA1C-46C0BAA4A475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90330093-E758-4906-A2FC-F18D60D8AF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2CEC1A30-03E9-4C4D-8340-9B9E6E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E4CE662E-0BD8-48D5-AFAE-CDCF90AD5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A2192D8-661B-4B8B-A3CD-FA227DD796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FD76DFA6-E8E2-4E7C-88C0-2305E398AC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89E1A15B-0E79-4E7D-AEB2-4CC45B533F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23B1CB8C-2288-41EE-8AAB-B66AFF7085E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D5AA269E-0C97-43AC-B914-ACE0CEBFDE1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D09D19-B613-4AF2-ABF3-0FFEC7F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D3C0ED42-E6BC-4162-9554-D604DD6D6B0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3C20673F-4A5C-4719-9B9C-171763FDA82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F253314C-8CCD-4CF3-9C37-B580A4AED2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3D7A90F7-C2FA-4AA1-B434-510EAA4E129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24B0EC38-EAFB-43C1-87E3-FE67E72292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0854AE5-9E53-4202-A081-4736689EBC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9B5673B7-A170-46D3-B5E1-D79F3374A7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Marcador de pie de página 4">
            <a:extLst>
              <a:ext uri="{FF2B5EF4-FFF2-40B4-BE49-F238E27FC236}">
                <a16:creationId xmlns:a16="http://schemas.microsoft.com/office/drawing/2014/main" id="{9C730C22-6E95-40BE-A708-FA2A25DD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0" name="Marcador de número de diapositiva 5">
            <a:extLst>
              <a:ext uri="{FF2B5EF4-FFF2-40B4-BE49-F238E27FC236}">
                <a16:creationId xmlns:a16="http://schemas.microsoft.com/office/drawing/2014/main" id="{BFC463F0-AD39-4A7E-A5BF-1D743690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11A71338-8BA2-4C79-A6C5-5A8E30081D0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376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Inserte su imagen aquí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0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 anch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01"/>
            <a:ext cx="6273800" cy="1449216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de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Inserte su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303301"/>
            <a:ext cx="4695825" cy="1449216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: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: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680322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2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444">
              <a:srgbClr val="5B2AA8"/>
            </a:gs>
            <a:gs pos="0">
              <a:schemeClr val="accent4">
                <a:lumMod val="75000"/>
              </a:schemeClr>
            </a:gs>
            <a:gs pos="89000">
              <a:schemeClr val="bg2">
                <a:lumMod val="50000"/>
              </a:schemeClr>
            </a:gs>
            <a:gs pos="100000">
              <a:schemeClr val="accent2">
                <a:lumMod val="5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26E9A-9316-09FB-9CBE-CA19A1DD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688158"/>
            <a:ext cx="3923999" cy="3424844"/>
          </a:xfrm>
        </p:spPr>
        <p:txBody>
          <a:bodyPr/>
          <a:lstStyle/>
          <a:p>
            <a:pPr algn="ctr"/>
            <a:r>
              <a:rPr lang="es-ES" sz="4400" dirty="0">
                <a:latin typeface="Century Schoolbook" panose="02040604050505020304" pitchFamily="18" charset="0"/>
              </a:rPr>
              <a:t>La Enseñanza</a:t>
            </a:r>
            <a:br>
              <a:rPr lang="es-ES" sz="4400" dirty="0">
                <a:latin typeface="Century Schoolbook" panose="02040604050505020304" pitchFamily="18" charset="0"/>
              </a:rPr>
            </a:br>
            <a:br>
              <a:rPr lang="es-ES" sz="4400" dirty="0">
                <a:latin typeface="Century Schoolbook" panose="02040604050505020304" pitchFamily="18" charset="0"/>
              </a:rPr>
            </a:br>
            <a:r>
              <a:rPr lang="es-ES" sz="4400" dirty="0">
                <a:latin typeface="Century Schoolbook" panose="02040604050505020304" pitchFamily="18" charset="0"/>
              </a:rPr>
              <a:t> En La Escuela </a:t>
            </a:r>
            <a:br>
              <a:rPr lang="es-ES" sz="4400" dirty="0">
                <a:latin typeface="Century Schoolbook" panose="02040604050505020304" pitchFamily="18" charset="0"/>
              </a:rPr>
            </a:br>
            <a:br>
              <a:rPr lang="es-ES" sz="4400" dirty="0">
                <a:latin typeface="Century Schoolbook" panose="02040604050505020304" pitchFamily="18" charset="0"/>
              </a:rPr>
            </a:br>
            <a:r>
              <a:rPr lang="es-ES" sz="4400" dirty="0">
                <a:latin typeface="Century Schoolbook" panose="02040604050505020304" pitchFamily="18" charset="0"/>
              </a:rPr>
              <a:t>Técnica</a:t>
            </a:r>
            <a:br>
              <a:rPr lang="es-ES" sz="4400" dirty="0">
                <a:latin typeface="Century Schoolbook" panose="02040604050505020304" pitchFamily="18" charset="0"/>
              </a:rPr>
            </a:br>
            <a:br>
              <a:rPr lang="es-ES" sz="4400" dirty="0">
                <a:latin typeface="Century Schoolbook" panose="02040604050505020304" pitchFamily="18" charset="0"/>
              </a:rPr>
            </a:br>
            <a:r>
              <a:rPr lang="es-ES" sz="4400" dirty="0">
                <a:latin typeface="Century Schoolbook" panose="02040604050505020304" pitchFamily="18" charset="0"/>
              </a:rPr>
              <a:t> I - Protec</a:t>
            </a:r>
            <a:endParaRPr lang="es-AR" sz="4400" dirty="0">
              <a:latin typeface="Century Schoolbook" panose="02040604050505020304" pitchFamily="18" charset="0"/>
            </a:endParaRP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5EF330E9-4958-8F3B-9568-5E8E5305CA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74" b="574"/>
          <a:stretch>
            <a:fillRect/>
          </a:stretch>
        </p:blipFill>
        <p:spPr>
          <a:xfrm>
            <a:off x="-1" y="0"/>
            <a:ext cx="7512001" cy="6858000"/>
          </a:xfrm>
        </p:spPr>
      </p:pic>
    </p:spTree>
    <p:extLst>
      <p:ext uri="{BB962C8B-B14F-4D97-AF65-F5344CB8AC3E}">
        <p14:creationId xmlns:p14="http://schemas.microsoft.com/office/powerpoint/2010/main" val="3906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AB18857-AED0-2C88-68DB-CCD69731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44" y="886418"/>
            <a:ext cx="9186017" cy="60055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effectLst/>
              </a:rPr>
              <a:t>Objetivos clave de aprendizaje</a:t>
            </a:r>
            <a:br>
              <a:rPr lang="es-ES" b="1" dirty="0">
                <a:solidFill>
                  <a:schemeClr val="bg1"/>
                </a:solidFill>
              </a:rPr>
            </a:b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F25447-7315-549E-4048-C02069B65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CE6432-5A24-F463-CD1B-7FE607AA42AC}"/>
              </a:ext>
            </a:extLst>
          </p:cNvPr>
          <p:cNvSpPr txBox="1"/>
          <p:nvPr/>
        </p:nvSpPr>
        <p:spPr>
          <a:xfrm>
            <a:off x="1348098" y="1486968"/>
            <a:ext cx="710543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J"/>
            </a:pPr>
            <a:endParaRPr lang="es-E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r>
              <a:rPr lang="es-ES" b="1" dirty="0">
                <a:solidFill>
                  <a:schemeClr val="bg1"/>
                </a:solidFill>
                <a:effectLst/>
              </a:rPr>
              <a:t>Aplicación de Termodinámica:</a:t>
            </a:r>
            <a:r>
              <a:rPr lang="es-ES" dirty="0">
                <a:solidFill>
                  <a:schemeClr val="bg1"/>
                </a:solidFill>
                <a:effectLst/>
              </a:rPr>
              <a:t> Los estudiantes aplicarán principios termodinámicos para diseñar y construir un </a:t>
            </a:r>
            <a:r>
              <a:rPr lang="es-ES" b="1" dirty="0">
                <a:solidFill>
                  <a:schemeClr val="bg1"/>
                </a:solidFill>
                <a:effectLst/>
              </a:rPr>
              <a:t>dispensador/termo de bajo costo y energéticamente eficiente</a:t>
            </a:r>
          </a:p>
          <a:p>
            <a:pPr marL="285750" indent="-285750">
              <a:buFont typeface="Wingdings" panose="05000000000000000000" pitchFamily="2" charset="2"/>
              <a:buChar char="J"/>
            </a:pPr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effectLst/>
              </a:rPr>
              <a:t> 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r>
              <a:rPr lang="es-ES" b="1" dirty="0">
                <a:solidFill>
                  <a:schemeClr val="bg1"/>
                </a:solidFill>
                <a:effectLst/>
              </a:rPr>
              <a:t>Desarrollo de Habilidades Técnicas:</a:t>
            </a:r>
            <a:r>
              <a:rPr lang="es-ES" dirty="0">
                <a:solidFill>
                  <a:schemeClr val="bg1"/>
                </a:solidFill>
                <a:effectLst/>
              </a:rPr>
              <a:t> El proyecto fomentará </a:t>
            </a:r>
            <a:r>
              <a:rPr lang="es-ES" b="1" dirty="0">
                <a:solidFill>
                  <a:schemeClr val="bg1"/>
                </a:solidFill>
                <a:effectLst/>
              </a:rPr>
              <a:t>habilidades técnicas</a:t>
            </a:r>
            <a:r>
              <a:rPr lang="es-ES" dirty="0">
                <a:solidFill>
                  <a:schemeClr val="bg1"/>
                </a:solidFill>
                <a:effectLst/>
              </a:rPr>
              <a:t> en el diseño, construcción y prueba de sistemas de aislamiento térmico.</a:t>
            </a:r>
          </a:p>
          <a:p>
            <a:pPr marL="285750" indent="-285750">
              <a:buFont typeface="Wingdings" panose="05000000000000000000" pitchFamily="2" charset="2"/>
              <a:buChar char="J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J"/>
            </a:pPr>
            <a:r>
              <a:rPr lang="es-ES" b="1" dirty="0">
                <a:solidFill>
                  <a:schemeClr val="bg1"/>
                </a:solidFill>
                <a:effectLst/>
              </a:rPr>
              <a:t>Innovación y Sostenibilidad:</a:t>
            </a:r>
            <a:r>
              <a:rPr lang="es-ES" dirty="0">
                <a:solidFill>
                  <a:schemeClr val="bg1"/>
                </a:solidFill>
                <a:effectLst/>
              </a:rPr>
              <a:t> Los estudiantes promoverán </a:t>
            </a:r>
            <a:r>
              <a:rPr lang="es-ES" b="1" dirty="0">
                <a:solidFill>
                  <a:schemeClr val="bg1"/>
                </a:solidFill>
                <a:effectLst/>
              </a:rPr>
              <a:t>la innovación y la sostenibilidad</a:t>
            </a:r>
            <a:r>
              <a:rPr lang="es-ES" dirty="0">
                <a:solidFill>
                  <a:schemeClr val="bg1"/>
                </a:solidFill>
                <a:effectLst/>
              </a:rPr>
              <a:t> a través del diseño y construcción de productos prácticos.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BB6DC85-C5CE-BC54-5A81-E207F9217B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94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3535" y="783772"/>
            <a:ext cx="3136433" cy="2926767"/>
          </a:xfrm>
          <a:prstGeom prst="rect">
            <a:avLst/>
          </a:prstGeom>
          <a:effectLst>
            <a:reflection stA="99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99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B3439-7766-3F1F-F279-BAC7C1FA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Recursos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FB5E82-AA66-8F64-E995-4112EA4CB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6002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Materiales reciclados o de bajo costo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Guías de trabajo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Acceso a Internet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Software de simulación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/>
              <a:t>Equipos de medición de temperatura</a:t>
            </a:r>
            <a:endParaRPr lang="es-AR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3CF2BF6-1752-6000-494C-BF306D679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EA99BCFF-F61E-DB87-08F8-141EDA034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688" y="735291"/>
            <a:ext cx="4091606" cy="36670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0208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3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F1028-35BB-DFB1-AEAE-2B7B689C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02297"/>
          </a:xfrm>
        </p:spPr>
        <p:txBody>
          <a:bodyPr/>
          <a:lstStyle/>
          <a:p>
            <a:r>
              <a:rPr lang="es-ES" dirty="0"/>
              <a:t>Producto Final 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9DA9A8-BA74-86BB-0FE2-4D763DBC6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866507"/>
            <a:ext cx="3932237" cy="4426687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/>
              <a:t>Pensamiento Crítico y Resolución de Problemas:</a:t>
            </a:r>
            <a:r>
              <a:rPr lang="es-ES" dirty="0"/>
              <a:t> Identificación de desafíos, desarrollo de soluciones creativas, evaluación de alternativas.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/>
              <a:t>Trabajo Colaborativo y Comunicación:</a:t>
            </a:r>
            <a:r>
              <a:rPr lang="es-ES" dirty="0"/>
              <a:t> Coordinación en equipo, reparto de tareas, presentación de ideas y resultados.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/>
              <a:t>Gestión de Proyectos:</a:t>
            </a:r>
            <a:r>
              <a:rPr lang="es-ES" dirty="0"/>
              <a:t> Planificación, asignación de recursos, seguimiento de progreso, cumplimiento de plazos.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b="1" dirty="0"/>
              <a:t>Conciencia Ambiental y Sostenibilidad:</a:t>
            </a:r>
            <a:r>
              <a:rPr lang="es-ES" dirty="0"/>
              <a:t> Diseño de productos de bajo impacto ambiental, fomento del reciclaje y la reutilización, consideración del ciclo de vida del producto.</a:t>
            </a:r>
          </a:p>
          <a:p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E51CF1-EB97-E868-3129-2B80E4FE4A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C58A3E8-CACA-6FD8-818D-694AC37C4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3160" y="987425"/>
            <a:ext cx="4932255" cy="48736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3323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759141C-1B55-4299-A850-4D8621A5E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028339" cy="100173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Evaluación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2721C696-EE3B-4915-93E1-66DF2BFAA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1A71338-8BA2-4C79-A6C5-5A8E30081D0C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50F469B-9B31-AE71-AF28-93D71587C020}"/>
              </a:ext>
            </a:extLst>
          </p:cNvPr>
          <p:cNvSpPr/>
          <p:nvPr/>
        </p:nvSpPr>
        <p:spPr>
          <a:xfrm>
            <a:off x="304800" y="1967633"/>
            <a:ext cx="2336798" cy="144946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Comprensión de conceptos</a:t>
            </a:r>
            <a:endParaRPr lang="es-A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D064C41-BDB4-0FF7-4E28-E94F20CCE5D2}"/>
              </a:ext>
            </a:extLst>
          </p:cNvPr>
          <p:cNvSpPr/>
          <p:nvPr/>
        </p:nvSpPr>
        <p:spPr>
          <a:xfrm>
            <a:off x="3435927" y="5362899"/>
            <a:ext cx="2770910" cy="104356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Responsabilidad y entrega de tareas</a:t>
            </a:r>
            <a:endParaRPr lang="es-A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A849B2A-11C0-D8A0-AA68-499FE0086BC6}"/>
              </a:ext>
            </a:extLst>
          </p:cNvPr>
          <p:cNvSpPr/>
          <p:nvPr/>
        </p:nvSpPr>
        <p:spPr>
          <a:xfrm>
            <a:off x="3703782" y="3615675"/>
            <a:ext cx="2235200" cy="1126837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Participación y trabajo en  equipo</a:t>
            </a:r>
            <a:endParaRPr lang="es-A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C8A40C-792A-E14D-EA41-B15F0F7790F7}"/>
              </a:ext>
            </a:extLst>
          </p:cNvPr>
          <p:cNvSpPr/>
          <p:nvPr/>
        </p:nvSpPr>
        <p:spPr>
          <a:xfrm>
            <a:off x="3542358" y="2178843"/>
            <a:ext cx="2336800" cy="9051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Resolución de problemas</a:t>
            </a:r>
            <a:endParaRPr lang="es-A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1327781-7B7C-8F97-F3C4-FEC5D2B78055}"/>
              </a:ext>
            </a:extLst>
          </p:cNvPr>
          <p:cNvSpPr/>
          <p:nvPr/>
        </p:nvSpPr>
        <p:spPr>
          <a:xfrm>
            <a:off x="6696587" y="5335044"/>
            <a:ext cx="2770910" cy="1071419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Comunicación de resultados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CDE5615-5865-7466-2482-76121DF1B469}"/>
              </a:ext>
            </a:extLst>
          </p:cNvPr>
          <p:cNvCxnSpPr/>
          <p:nvPr/>
        </p:nvCxnSpPr>
        <p:spPr>
          <a:xfrm>
            <a:off x="2790186" y="2680457"/>
            <a:ext cx="677125" cy="1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2DE56502-478A-3FC4-1CA6-B33A908ECEFF}"/>
              </a:ext>
            </a:extLst>
          </p:cNvPr>
          <p:cNvCxnSpPr>
            <a:cxnSpLocks/>
          </p:cNvCxnSpPr>
          <p:nvPr/>
        </p:nvCxnSpPr>
        <p:spPr>
          <a:xfrm>
            <a:off x="4821382" y="3218512"/>
            <a:ext cx="0" cy="21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A8341B7-1FC9-5203-5D81-1B5557576542}"/>
              </a:ext>
            </a:extLst>
          </p:cNvPr>
          <p:cNvCxnSpPr>
            <a:cxnSpLocks/>
          </p:cNvCxnSpPr>
          <p:nvPr/>
        </p:nvCxnSpPr>
        <p:spPr>
          <a:xfrm>
            <a:off x="4821382" y="4886036"/>
            <a:ext cx="0" cy="362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99203CB6-4B02-B93E-C727-F3686AE1E847}"/>
              </a:ext>
            </a:extLst>
          </p:cNvPr>
          <p:cNvSpPr/>
          <p:nvPr/>
        </p:nvSpPr>
        <p:spPr>
          <a:xfrm>
            <a:off x="6435437" y="3615675"/>
            <a:ext cx="2992581" cy="107141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Valoración del proceso</a:t>
            </a:r>
            <a:endParaRPr lang="es-AR" dirty="0"/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12F5101B-85CE-FD0D-9B91-6DBAFE940796}"/>
              </a:ext>
            </a:extLst>
          </p:cNvPr>
          <p:cNvCxnSpPr>
            <a:cxnSpLocks/>
          </p:cNvCxnSpPr>
          <p:nvPr/>
        </p:nvCxnSpPr>
        <p:spPr>
          <a:xfrm>
            <a:off x="6248401" y="5870753"/>
            <a:ext cx="374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94CBEEA-BB19-80AC-BC1A-D1CA9F9B0AA9}"/>
              </a:ext>
            </a:extLst>
          </p:cNvPr>
          <p:cNvCxnSpPr>
            <a:cxnSpLocks/>
          </p:cNvCxnSpPr>
          <p:nvPr/>
        </p:nvCxnSpPr>
        <p:spPr>
          <a:xfrm flipV="1">
            <a:off x="8005619" y="4765278"/>
            <a:ext cx="0" cy="48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4F3A92CE-2712-0DA6-DDC5-9AB6AA38CCB4}"/>
              </a:ext>
            </a:extLst>
          </p:cNvPr>
          <p:cNvSpPr/>
          <p:nvPr/>
        </p:nvSpPr>
        <p:spPr>
          <a:xfrm>
            <a:off x="6749697" y="2092722"/>
            <a:ext cx="2142836" cy="92894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Conclusión</a:t>
            </a:r>
            <a:endParaRPr lang="es-AR" dirty="0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E3E1B3A4-EE32-67EB-86EF-2C2F1B09FEDD}"/>
              </a:ext>
            </a:extLst>
          </p:cNvPr>
          <p:cNvCxnSpPr/>
          <p:nvPr/>
        </p:nvCxnSpPr>
        <p:spPr>
          <a:xfrm flipV="1">
            <a:off x="7910946" y="3084006"/>
            <a:ext cx="0" cy="42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35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928653-5467-957E-636A-A81E189AEB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F97E71-2FF0-AA26-A8C1-97A9F88C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27" y="1329180"/>
            <a:ext cx="9222746" cy="4364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491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671D5-62FD-C453-2011-1ED3EBD2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-800100"/>
            <a:ext cx="3932237" cy="1600200"/>
          </a:xfrm>
        </p:spPr>
        <p:txBody>
          <a:bodyPr/>
          <a:lstStyle/>
          <a:p>
            <a:r>
              <a:rPr lang="es-ES" b="1" dirty="0"/>
              <a:t>Secuencia Didáctica</a:t>
            </a:r>
            <a:endParaRPr lang="es-AR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D8A832-8021-856E-504D-592AEC4DA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15</a:t>
            </a:fld>
            <a:endParaRPr lang="es-ES" noProof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21C8EF-BCA2-D2D6-0B43-38C18C91C43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3311" y="1535429"/>
            <a:ext cx="3795758" cy="219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Objetivo general</a:t>
            </a:r>
            <a:endParaRPr kumimoji="0" lang="es-AR" altLang="es-AR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Objetivos específicos</a:t>
            </a:r>
            <a:endParaRPr kumimoji="0" lang="es-AR" altLang="es-AR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AR" altLang="es-AR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8A098C-DE33-D199-DF3B-3947217DA3EA}"/>
              </a:ext>
            </a:extLst>
          </p:cNvPr>
          <p:cNvSpPr txBox="1"/>
          <p:nvPr/>
        </p:nvSpPr>
        <p:spPr>
          <a:xfrm>
            <a:off x="5019534" y="2998264"/>
            <a:ext cx="6093724" cy="293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</a:rPr>
              <a:t>Inicio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</a:rPr>
              <a:t>Introducción al proyecto (Motivación)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</a:rPr>
              <a:t>Recuperación de saberes previos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Presentación del tema nuevo</a:t>
            </a:r>
          </a:p>
        </p:txBody>
      </p:sp>
    </p:spTree>
    <p:extLst>
      <p:ext uri="{BB962C8B-B14F-4D97-AF65-F5344CB8AC3E}">
        <p14:creationId xmlns:p14="http://schemas.microsoft.com/office/powerpoint/2010/main" val="17901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F79B1-8ADD-1317-8D93-C2513D9C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17" y="199599"/>
            <a:ext cx="3932237" cy="719919"/>
          </a:xfrm>
        </p:spPr>
        <p:txBody>
          <a:bodyPr/>
          <a:lstStyle/>
          <a:p>
            <a:r>
              <a:rPr lang="es-ES" dirty="0"/>
              <a:t>Desarrollo </a:t>
            </a: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DE1E85-572C-4BBD-D704-11D65F6F3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16</a:t>
            </a:fld>
            <a:endParaRPr lang="es-ES" noProof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C49026D-0FF8-D843-F789-43BF3D71E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481" y="2168305"/>
            <a:ext cx="7318029" cy="166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Actividades prácticas en el taller y lectura de textos complementarios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Recursos a utilizar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Producción parcial/registros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27C8EA-8ACB-2EF8-8357-5ECFB10D880C}"/>
              </a:ext>
            </a:extLst>
          </p:cNvPr>
          <p:cNvSpPr txBox="1"/>
          <p:nvPr/>
        </p:nvSpPr>
        <p:spPr>
          <a:xfrm>
            <a:off x="6799996" y="3429000"/>
            <a:ext cx="60937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Cierre  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6082146-90C8-6C36-AB77-B1D9ECB23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518" y="4160062"/>
            <a:ext cx="4022680" cy="111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dirty="0">
                <a:solidFill>
                  <a:schemeClr val="bg1"/>
                </a:solidFill>
                <a:latin typeface="Arial" panose="020B0604020202020204" pitchFamily="34" charset="0"/>
              </a:rPr>
              <a:t>Actividad integradora o de síntesis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dirty="0">
                <a:solidFill>
                  <a:schemeClr val="bg1"/>
                </a:solidFill>
                <a:latin typeface="Arial" panose="020B0604020202020204" pitchFamily="34" charset="0"/>
              </a:rPr>
              <a:t>Evaluación del progreso y resultados</a:t>
            </a:r>
          </a:p>
        </p:txBody>
      </p:sp>
    </p:spTree>
    <p:extLst>
      <p:ext uri="{BB962C8B-B14F-4D97-AF65-F5344CB8AC3E}">
        <p14:creationId xmlns:p14="http://schemas.microsoft.com/office/powerpoint/2010/main" val="332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061" y="136525"/>
            <a:ext cx="3923999" cy="2436592"/>
          </a:xfrm>
        </p:spPr>
        <p:txBody>
          <a:bodyPr rtlCol="0"/>
          <a:lstStyle/>
          <a:p>
            <a:pPr rtl="0"/>
            <a:r>
              <a:rPr lang="es-ES" sz="6000" dirty="0">
                <a:latin typeface="Bahnschrift Condensed" panose="020B0502040204020203" pitchFamily="34" charset="0"/>
              </a:rPr>
              <a:t>Los Chicos que dominaron la Energía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8900" y="3654031"/>
            <a:ext cx="3924000" cy="2234022"/>
          </a:xfrm>
        </p:spPr>
        <p:txBody>
          <a:bodyPr rtlCol="0">
            <a:normAutofit/>
          </a:bodyPr>
          <a:lstStyle/>
          <a:p>
            <a:pPr rtl="0"/>
            <a:r>
              <a:rPr lang="es-ES" sz="4800" spc="-300" dirty="0">
                <a:latin typeface="Bahnschrift Condensed" panose="020B0502040204020203" pitchFamily="34" charset="0"/>
                <a:ea typeface="+mj-ea"/>
                <a:cs typeface="+mj-cs"/>
              </a:rPr>
              <a:t>Explorando </a:t>
            </a:r>
          </a:p>
          <a:p>
            <a:pPr rtl="0"/>
            <a:r>
              <a:rPr lang="es-ES" sz="4800" spc="-300" dirty="0">
                <a:latin typeface="Bahnschrift Condensed" panose="020B0502040204020203" pitchFamily="34" charset="0"/>
                <a:ea typeface="+mj-ea"/>
                <a:cs typeface="+mj-cs"/>
              </a:rPr>
              <a:t>          la Didáctica </a:t>
            </a:r>
          </a:p>
          <a:p>
            <a:pPr rtl="0"/>
            <a:r>
              <a:rPr lang="es-ES" sz="4800" spc="-300" dirty="0">
                <a:latin typeface="Bahnschrift Condensed" panose="020B0502040204020203" pitchFamily="34" charset="0"/>
                <a:ea typeface="+mj-ea"/>
                <a:cs typeface="+mj-cs"/>
              </a:rPr>
              <a:t>                       Mecánica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BBC7DDE-F941-5F4D-3C7F-3C0986B393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8584" r="185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58000">
                <a:schemeClr val="bg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 rtlCol="0"/>
          <a:lstStyle/>
          <a:p>
            <a:pPr algn="r" rtl="0"/>
            <a:r>
              <a:rPr lang="es-ES" dirty="0"/>
              <a:t>Espacios Curriculares 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10" name="Marcador de contenido 2" descr="Marcador de posición de contenido de lista">
            <a:extLst>
              <a:ext uri="{FF2B5EF4-FFF2-40B4-BE49-F238E27FC236}">
                <a16:creationId xmlns:a16="http://schemas.microsoft.com/office/drawing/2014/main" id="{4DBF5C5D-E8C1-4EFB-87B6-B4245AB40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307553"/>
              </p:ext>
            </p:extLst>
          </p:nvPr>
        </p:nvGraphicFramePr>
        <p:xfrm>
          <a:off x="4562476" y="365125"/>
          <a:ext cx="700421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0338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FCC68-C395-8FE3-B507-5E6401B9E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914" y="136528"/>
            <a:ext cx="5366761" cy="672147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Situación Problema </a:t>
            </a:r>
            <a:b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Necesidad de un dispenser duradero y de bajo costo que conserve la temperatura del agua caliente para uso escolar</a:t>
            </a:r>
            <a:endParaRPr lang="es-AR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DC40BA5-FD53-0299-CCB4-B4A5CA99E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847" y="136525"/>
            <a:ext cx="6105616" cy="512643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3756E2-A349-288B-6030-51D2F8AB7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9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</p:spPr>
        <p:txBody>
          <a:bodyPr rtlCol="0"/>
          <a:lstStyle/>
          <a:p>
            <a:pPr algn="just" rtl="0"/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¿</a:t>
            </a: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Cómo podemos diseñar, prototipar  y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evaluar un termo de bajo costo y fácil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construcción que sea capaz de mantener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agua caliente a una temperatura útil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durante el mayor tiempo posible dentro del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contexto de una escuela, aplicando los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principios de la</a:t>
            </a:r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termodinámica, cálculos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matemáticos precisos y el diseño </a:t>
            </a: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b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s-A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mecánico eficiente?</a:t>
            </a:r>
            <a:endParaRPr lang="es-ES" dirty="0"/>
          </a:p>
        </p:txBody>
      </p:sp>
      <p:graphicFrame>
        <p:nvGraphicFramePr>
          <p:cNvPr id="3" name="Marcador de contenido 2" descr="Marcador de posición de contenido de lista">
            <a:extLst>
              <a:ext uri="{FF2B5EF4-FFF2-40B4-BE49-F238E27FC236}">
                <a16:creationId xmlns:a16="http://schemas.microsoft.com/office/drawing/2014/main" id="{00DD6853-7971-494B-A148-546DF3F15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612735"/>
              </p:ext>
            </p:extLst>
          </p:nvPr>
        </p:nvGraphicFramePr>
        <p:xfrm>
          <a:off x="838200" y="365124"/>
          <a:ext cx="6156323" cy="598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62EBF2-5302-4DF7-CDEA-C0BF0297C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285" y="2337846"/>
            <a:ext cx="1874143" cy="27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9600F-A17E-4354-A7AB-0CC2A43A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53" y="494867"/>
            <a:ext cx="4324171" cy="1137219"/>
          </a:xfrm>
        </p:spPr>
        <p:txBody>
          <a:bodyPr rtlCol="0"/>
          <a:lstStyle/>
          <a:p>
            <a:pPr rtl="0"/>
            <a:r>
              <a:rPr lang="es-ES" dirty="0"/>
              <a:t>Objetivos Generales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6A4B49-27C8-46B6-8B11-AD7E8F61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08963" cy="1037216"/>
          </a:xfrm>
        </p:spPr>
        <p:txBody>
          <a:bodyPr rtlCol="0"/>
          <a:lstStyle/>
          <a:p>
            <a:r>
              <a:rPr lang="es-AR" dirty="0"/>
              <a:t>Desarrollar la capacidad de resolver problemas reales complejos mediante la aplicación integrada de conocimientos de matemática, termodinámica y operaciones mecánicas</a:t>
            </a:r>
            <a:endParaRPr lang="es-ES" noProof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B4CE3A-8C88-45AA-A849-57E5A7AC2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14" name="Triángulo isósceles 13">
            <a:extLst>
              <a:ext uri="{FF2B5EF4-FFF2-40B4-BE49-F238E27FC236}">
                <a16:creationId xmlns:a16="http://schemas.microsoft.com/office/drawing/2014/main" id="{1D0A4E21-00BC-4451-94C9-94350385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2349947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46AA572-87D1-08E9-7521-4E368088267D}"/>
              </a:ext>
            </a:extLst>
          </p:cNvPr>
          <p:cNvSpPr txBox="1">
            <a:spLocks/>
          </p:cNvSpPr>
          <p:nvPr/>
        </p:nvSpPr>
        <p:spPr>
          <a:xfrm>
            <a:off x="838198" y="3578093"/>
            <a:ext cx="101089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Diseñar, analizar y optimizar sistemas térmicos, considerando su eficiencia e impacto ambiental. </a:t>
            </a:r>
            <a:endParaRPr lang="es-A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noProof="1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81EE850-F223-5DA1-D8F7-181CF32DAC5B}"/>
              </a:ext>
            </a:extLst>
          </p:cNvPr>
          <p:cNvSpPr txBox="1">
            <a:spLocks/>
          </p:cNvSpPr>
          <p:nvPr/>
        </p:nvSpPr>
        <p:spPr>
          <a:xfrm>
            <a:off x="838198" y="2688512"/>
            <a:ext cx="9101959" cy="1637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Promover el razonamiento crítico, la comunicación efectiva, la colaboración y el trabajo en equipo en el contexto de desafíos tecnológicos</a:t>
            </a:r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6983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14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41855"/>
            <a:ext cx="4945527" cy="772107"/>
          </a:xfrm>
        </p:spPr>
        <p:txBody>
          <a:bodyPr rtlCol="0"/>
          <a:lstStyle/>
          <a:p>
            <a:pPr rtl="0"/>
            <a:r>
              <a:rPr lang="es-ES" dirty="0"/>
              <a:t>Objetivos Específicos</a:t>
            </a:r>
          </a:p>
        </p:txBody>
      </p:sp>
      <p:graphicFrame>
        <p:nvGraphicFramePr>
          <p:cNvPr id="10" name="Marcador de contenido 2" descr="Marcador de posición de contenido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7891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áfico 11" descr="Mapa con anclaje">
            <a:extLst>
              <a:ext uri="{FF2B5EF4-FFF2-40B4-BE49-F238E27FC236}">
                <a16:creationId xmlns:a16="http://schemas.microsoft.com/office/drawing/2014/main" id="{F2110C71-00D1-4949-9213-38E48FACE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0926" y="2545226"/>
            <a:ext cx="624548" cy="624548"/>
          </a:xfrm>
          <a:prstGeom prst="rect">
            <a:avLst/>
          </a:prstGeom>
        </p:spPr>
      </p:pic>
      <p:pic>
        <p:nvPicPr>
          <p:cNvPr id="14" name="Gráfico 13" descr="Letrero">
            <a:extLst>
              <a:ext uri="{FF2B5EF4-FFF2-40B4-BE49-F238E27FC236}">
                <a16:creationId xmlns:a16="http://schemas.microsoft.com/office/drawing/2014/main" id="{F3D6B7B3-DCDF-47A1-B092-0D8D01630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3726" y="2545226"/>
            <a:ext cx="624548" cy="624548"/>
          </a:xfrm>
          <a:prstGeom prst="rect">
            <a:avLst/>
          </a:prstGeom>
        </p:spPr>
      </p:pic>
      <p:pic>
        <p:nvPicPr>
          <p:cNvPr id="16" name="Gráfico 15" descr="Escena de cañón">
            <a:extLst>
              <a:ext uri="{FF2B5EF4-FFF2-40B4-BE49-F238E27FC236}">
                <a16:creationId xmlns:a16="http://schemas.microsoft.com/office/drawing/2014/main" id="{D988924E-5A5D-4D29-95C0-814C9160BB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36526" y="2659526"/>
            <a:ext cx="624548" cy="624548"/>
          </a:xfrm>
          <a:prstGeom prst="rect">
            <a:avLst/>
          </a:prstGeom>
        </p:spPr>
      </p:pic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C1168A37-F12A-42E8-A95E-69747461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4902070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980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DC5365-EA36-45A8-8DBD-A6D8461E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975" y="611078"/>
            <a:ext cx="1469076" cy="833663"/>
          </a:xfrm>
        </p:spPr>
        <p:txBody>
          <a:bodyPr rtlCol="0"/>
          <a:lstStyle/>
          <a:p>
            <a:pPr rtl="0"/>
            <a:r>
              <a:rPr lang="es-ES" dirty="0"/>
              <a:t>Inicio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250B89-C4D5-43CB-81F0-EFF4588D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3255290"/>
            <a:ext cx="4695826" cy="83366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ES" noProof="1"/>
              <a:t>Formación de Equipos </a:t>
            </a:r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C2887229-F913-4F63-8EC5-03C72B90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3" y="6271566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8D655AF-5DBD-4954-B607-48D1914F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763" y="6557848"/>
            <a:ext cx="2552123" cy="1636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200" dirty="0"/>
              <a:t>PRESENTACION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AE7730F-1A0D-4B11-BA09-6A6CAA96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57846"/>
            <a:ext cx="2552123" cy="163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200" dirty="0"/>
              <a:t>ESPACIOS CURRICULARES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EF60258-6D59-4423-83CC-D7AC9D79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557845"/>
            <a:ext cx="1204637" cy="163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200" dirty="0"/>
              <a:t>INICIO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64627DB-2C83-4D9C-A498-D5BCC9A2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01677" y="6541474"/>
            <a:ext cx="2552123" cy="1800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200" dirty="0"/>
              <a:t>CONCLUSION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8C9971-C7D2-435E-9037-EB3D7CCAF1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 dirty="0"/>
              <a:t>PÁGINA </a:t>
            </a:r>
            <a:fld id="{4A9B5881-4007-4345-955A-79C2656F0C49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2" name="Marcador de contenido 3">
            <a:extLst>
              <a:ext uri="{FF2B5EF4-FFF2-40B4-BE49-F238E27FC236}">
                <a16:creationId xmlns:a16="http://schemas.microsoft.com/office/drawing/2014/main" id="{169DE184-80DD-24F6-2587-A5AEF9EC4629}"/>
              </a:ext>
            </a:extLst>
          </p:cNvPr>
          <p:cNvSpPr txBox="1">
            <a:spLocks/>
          </p:cNvSpPr>
          <p:nvPr/>
        </p:nvSpPr>
        <p:spPr>
          <a:xfrm>
            <a:off x="6657974" y="2063286"/>
            <a:ext cx="4695826" cy="83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ES" noProof="1"/>
              <a:t>Introduccio al Proyecto y Presentacion de la Pregunta Guia 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C577F605-8E18-4C66-5FEF-DEA934A8E35E}"/>
              </a:ext>
            </a:extLst>
          </p:cNvPr>
          <p:cNvSpPr txBox="1">
            <a:spLocks/>
          </p:cNvSpPr>
          <p:nvPr/>
        </p:nvSpPr>
        <p:spPr>
          <a:xfrm>
            <a:off x="6657974" y="4391551"/>
            <a:ext cx="4695826" cy="83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ES" noProof="1"/>
              <a:t>Estudio y Analisis de Campo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s-ES" noProof="1"/>
              <a:t>(Virtual o Presencial)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5571679-D9B5-C5F4-0767-CD4309F798E1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l="23402" r="23402"/>
          <a:stretch>
            <a:fillRect/>
          </a:stretch>
        </p:blipFill>
        <p:spPr>
          <a:xfrm>
            <a:off x="102549" y="342646"/>
            <a:ext cx="6305550" cy="6018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AA91AC8-2DD2-58AF-C524-B86B28D5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7040" y="6557844"/>
            <a:ext cx="1204637" cy="180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sz="1200" dirty="0"/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38038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401226" cy="6721472"/>
          </a:xfrm>
        </p:spPr>
        <p:txBody>
          <a:bodyPr rtlCol="0"/>
          <a:lstStyle/>
          <a:p>
            <a:pPr rtl="0"/>
            <a:r>
              <a:rPr lang="es-ES" dirty="0"/>
              <a:t>Desarrollo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863B31-6429-468C-9624-0D0BBDBA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0" indent="0" rtl="0">
              <a:buNone/>
            </a:pPr>
            <a:r>
              <a:rPr lang="es-ES" sz="1800" b="1" dirty="0"/>
              <a:t>Matemáticas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b="1" dirty="0"/>
              <a:t>Funciones y su aplicación </a:t>
            </a:r>
            <a:br>
              <a:rPr lang="es-ES" sz="1800" dirty="0"/>
            </a:br>
            <a:r>
              <a:rPr lang="es-ES" sz="1800" dirty="0"/>
              <a:t> Estadística y Probabilidad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dirty="0"/>
              <a:t>Experiencias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dirty="0"/>
              <a:t>Viabilidad </a:t>
            </a:r>
          </a:p>
          <a:p>
            <a:pPr marL="0" indent="0">
              <a:buNone/>
            </a:pPr>
            <a:endParaRPr lang="es-ES" sz="1800" dirty="0"/>
          </a:p>
          <a:p>
            <a:pPr marL="0" indent="0" rtl="0">
              <a:buNone/>
            </a:pPr>
            <a:r>
              <a:rPr lang="es-ES" sz="1800" b="1" dirty="0"/>
              <a:t>Conceptos Termodinámicos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dirty="0"/>
              <a:t>Ciclos de trabajo y Maquinas Térmicas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dirty="0"/>
              <a:t>Diseño Conceptual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dirty="0"/>
              <a:t>Experiencias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1800" dirty="0"/>
              <a:t>Viabilidad</a:t>
            </a:r>
          </a:p>
          <a:p>
            <a:pPr marL="0" indent="0">
              <a:buNone/>
            </a:pPr>
            <a:endParaRPr lang="es-ES" sz="1800" dirty="0"/>
          </a:p>
          <a:p>
            <a:pPr marL="0" indent="0" rtl="0">
              <a:buNone/>
            </a:pPr>
            <a:r>
              <a:rPr lang="es-ES" sz="1800" b="1" dirty="0"/>
              <a:t>Operaciones Mecánicas </a:t>
            </a:r>
          </a:p>
          <a:p>
            <a:pPr rtl="0">
              <a:buFont typeface="Wingdings" panose="05000000000000000000" pitchFamily="2" charset="2"/>
              <a:buChar char="q"/>
            </a:pPr>
            <a:r>
              <a:rPr lang="es-ES" sz="1800" dirty="0"/>
              <a:t> Optimización y Mantenimiento</a:t>
            </a:r>
          </a:p>
          <a:p>
            <a:pPr rtl="0">
              <a:buFont typeface="Wingdings" panose="05000000000000000000" pitchFamily="2" charset="2"/>
              <a:buChar char="q"/>
            </a:pPr>
            <a:r>
              <a:rPr lang="es-ES" sz="1800" dirty="0"/>
              <a:t>    Experiencias</a:t>
            </a:r>
          </a:p>
          <a:p>
            <a:pPr rtl="0">
              <a:buFont typeface="Wingdings" panose="05000000000000000000" pitchFamily="2" charset="2"/>
              <a:buChar char="q"/>
            </a:pPr>
            <a:r>
              <a:rPr lang="es-ES" sz="1800" dirty="0"/>
              <a:t>Viabilidad</a:t>
            </a:r>
          </a:p>
          <a:p>
            <a:pPr marL="0" indent="0" rtl="0">
              <a:buNone/>
            </a:pPr>
            <a:endParaRPr lang="es-ES" sz="1800" dirty="0"/>
          </a:p>
          <a:p>
            <a:pPr marL="0" indent="0">
              <a:buNone/>
            </a:pPr>
            <a:r>
              <a:rPr lang="es-ES" sz="1800" b="1" dirty="0"/>
              <a:t>Trabajo individual y en equipo </a:t>
            </a:r>
          </a:p>
          <a:p>
            <a:pPr marL="0" indent="0" rtl="0">
              <a:buNone/>
            </a:pPr>
            <a:endParaRPr lang="es-ES" sz="1800" dirty="0"/>
          </a:p>
        </p:txBody>
      </p:sp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29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3067477_TF34098415_Win32" id="{9D3849FF-D0D7-4E23-91A4-B170C59C366B}" vid="{9C5BA8EA-4D55-43AE-925A-C167558E834F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7B5194-E537-408E-9CFF-66A6141D5DE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FCFB5EA-1DDA-4423-A8FC-85579F36DE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9969FA-0C19-40F2-9B6F-EADA7B231A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curso empresarial clásica con animación</Template>
  <TotalTime>613</TotalTime>
  <Words>608</Words>
  <Application>Microsoft Office PowerPoint</Application>
  <PresentationFormat>Panorámica</PresentationFormat>
  <Paragraphs>113</Paragraphs>
  <Slides>16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Bahnschrift Condensed</vt:lpstr>
      <vt:lpstr>Calibri</vt:lpstr>
      <vt:lpstr>Calibri Light</vt:lpstr>
      <vt:lpstr>Century Schoolbook</vt:lpstr>
      <vt:lpstr>Courier New</vt:lpstr>
      <vt:lpstr>Wingdings</vt:lpstr>
      <vt:lpstr>Tema de Office</vt:lpstr>
      <vt:lpstr>La Enseñanza   En La Escuela   Técnica   I - Protec</vt:lpstr>
      <vt:lpstr>Los Chicos que dominaron la Energía</vt:lpstr>
      <vt:lpstr>Espacios Curriculares </vt:lpstr>
      <vt:lpstr>Situación Problema   Necesidad de un dispenser duradero y de bajo costo que conserve la temperatura del agua caliente para uso escolar</vt:lpstr>
      <vt:lpstr>¿Cómo podemos diseñar, prototipar  y   evaluar un termo de bajo costo y fácil   construcción que sea capaz de mantener   el agua caliente a una temperatura útil   durante el mayor tiempo posible dentro del   contexto de una escuela, aplicando los   principios de la termodinámica, cálculos   matemáticos precisos y el diseño   mecánico eficiente?</vt:lpstr>
      <vt:lpstr>Objetivos Generales</vt:lpstr>
      <vt:lpstr>Objetivos Específicos</vt:lpstr>
      <vt:lpstr>Inicio</vt:lpstr>
      <vt:lpstr>Desarrollo</vt:lpstr>
      <vt:lpstr>Objetivos clave de aprendizaje </vt:lpstr>
      <vt:lpstr>Recursos</vt:lpstr>
      <vt:lpstr>Producto Final </vt:lpstr>
      <vt:lpstr>Evaluación</vt:lpstr>
      <vt:lpstr>Presentación de PowerPoint</vt:lpstr>
      <vt:lpstr>Secuencia Didáctica</vt:lpstr>
      <vt:lpstr>Desarrollo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Chicos que dominaron la Energía</dc:title>
  <dc:creator>Usuario</dc:creator>
  <cp:lastModifiedBy>Usuario</cp:lastModifiedBy>
  <cp:revision>6</cp:revision>
  <dcterms:created xsi:type="dcterms:W3CDTF">2025-06-22T03:36:37Z</dcterms:created>
  <dcterms:modified xsi:type="dcterms:W3CDTF">2025-06-26T20:12:37Z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